
<file path=[Content_Types].xml><?xml version="1.0" encoding="utf-8"?>
<Types xmlns="http://schemas.openxmlformats.org/package/2006/content-types">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charts/chart3.xml" ContentType="application/vnd.openxmlformats-officedocument.drawingml.chart+xml"/>
  <Override PartName="/ppt/charts/chart4.xml" ContentType="application/vnd.openxmlformats-officedocument.drawingml.chart+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8"/>
  </p:notesMasterIdLst>
  <p:sldIdLst>
    <p:sldId id="256" r:id="rId3"/>
    <p:sldId id="260" r:id="rId4"/>
    <p:sldId id="261" r:id="rId5"/>
    <p:sldId id="262" r:id="rId6"/>
    <p:sldId id="263" r:id="rId7"/>
  </p:sldIdLst>
  <p:sldSz cx="12192000" cy="6858000"/>
  <p:notesSz cx="6858000" cy="9144000"/>
  <p:defaultTextStyle>
    <a:defPPr>
      <a:defRPr lang="es-UY"/>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5987" autoAdjust="0"/>
    <p:restoredTop sz="94660"/>
  </p:normalViewPr>
  <p:slideViewPr>
    <p:cSldViewPr snapToGrid="0">
      <p:cViewPr varScale="1">
        <p:scale>
          <a:sx n="75" d="100"/>
          <a:sy n="75" d="100"/>
        </p:scale>
        <p:origin x="-474" y="-8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Owner\Desktop\Nieves\Anemia\Anemia%20PSR%202014\Gr&#225;ficos%20Anemia%20PSR.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Owner\Desktop\Nieves\Anemia\Anemia%20PSR%202014\Gr&#225;ficos%20Anemia%20PSR.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Owner\Desktop\Nieves\Anemia\Anemia%20PSR%202014\Gr&#225;ficos%20Anemia%20PSR.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Owner\Desktop\Nieves\Anemia\Anemia%20PSR%202014\Gr&#225;ficos%20Anemia%20PSR.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s-UY"/>
  <c:chart>
    <c:view3D>
      <c:rotX val="50"/>
      <c:rotY val="320"/>
      <c:perspective val="10"/>
    </c:view3D>
    <c:plotArea>
      <c:layout>
        <c:manualLayout>
          <c:layoutTarget val="inner"/>
          <c:xMode val="edge"/>
          <c:yMode val="edge"/>
          <c:x val="0.13842040667069783"/>
          <c:y val="0.23276671125008516"/>
          <c:w val="0.80848489176948124"/>
          <c:h val="0.73213956464397256"/>
        </c:manualLayout>
      </c:layout>
      <c:pie3DChart>
        <c:varyColors val="1"/>
        <c:ser>
          <c:idx val="0"/>
          <c:order val="0"/>
          <c:dPt>
            <c:idx val="0"/>
            <c:spPr>
              <a:solidFill>
                <a:schemeClr val="accent5">
                  <a:lumMod val="40000"/>
                  <a:lumOff val="60000"/>
                </a:schemeClr>
              </a:solidFill>
            </c:spPr>
          </c:dPt>
          <c:dPt>
            <c:idx val="1"/>
            <c:spPr>
              <a:solidFill>
                <a:schemeClr val="accent5">
                  <a:lumMod val="75000"/>
                </a:schemeClr>
              </a:solidFill>
            </c:spPr>
          </c:dPt>
          <c:dPt>
            <c:idx val="2"/>
            <c:spPr>
              <a:solidFill>
                <a:srgbClr val="9979B3"/>
              </a:solidFill>
            </c:spPr>
          </c:dPt>
          <c:dPt>
            <c:idx val="3"/>
            <c:spPr>
              <a:solidFill>
                <a:srgbClr val="C26AAF"/>
              </a:solidFill>
            </c:spPr>
          </c:dPt>
          <c:dPt>
            <c:idx val="4"/>
            <c:spPr>
              <a:solidFill>
                <a:srgbClr val="D1905B"/>
              </a:solidFill>
            </c:spPr>
          </c:dPt>
          <c:dPt>
            <c:idx val="5"/>
            <c:spPr>
              <a:solidFill>
                <a:schemeClr val="accent6">
                  <a:lumMod val="75000"/>
                </a:schemeClr>
              </a:solidFill>
            </c:spPr>
          </c:dPt>
          <c:dLbls>
            <c:txPr>
              <a:bodyPr/>
              <a:lstStyle/>
              <a:p>
                <a:pPr>
                  <a:defRPr sz="1600" b="1">
                    <a:latin typeface="Times New Roman" pitchFamily="18" charset="0"/>
                    <a:cs typeface="Times New Roman" pitchFamily="18" charset="0"/>
                  </a:defRPr>
                </a:pPr>
                <a:endParaRPr lang="es-UY"/>
              </a:p>
            </c:txPr>
            <c:showVal val="1"/>
            <c:showCatName val="1"/>
            <c:showLeaderLines val="1"/>
          </c:dLbls>
          <c:cat>
            <c:strRef>
              <c:f>Hoja1!$G$47:$G$52</c:f>
              <c:strCache>
                <c:ptCount val="6"/>
                <c:pt idx="0">
                  <c:v>Etapa 1</c:v>
                </c:pt>
                <c:pt idx="1">
                  <c:v>Etapa 2</c:v>
                </c:pt>
                <c:pt idx="2">
                  <c:v>Etapa 3a</c:v>
                </c:pt>
                <c:pt idx="3">
                  <c:v>Etapa 3b</c:v>
                </c:pt>
                <c:pt idx="4">
                  <c:v>Etapa 4</c:v>
                </c:pt>
                <c:pt idx="5">
                  <c:v>Etapa 5</c:v>
                </c:pt>
              </c:strCache>
            </c:strRef>
          </c:cat>
          <c:val>
            <c:numRef>
              <c:f>Hoja1!$H$47:$H$52</c:f>
              <c:numCache>
                <c:formatCode>0</c:formatCode>
                <c:ptCount val="6"/>
                <c:pt idx="0">
                  <c:v>620</c:v>
                </c:pt>
                <c:pt idx="1">
                  <c:v>1117</c:v>
                </c:pt>
                <c:pt idx="2">
                  <c:v>2484</c:v>
                </c:pt>
                <c:pt idx="3">
                  <c:v>4333</c:v>
                </c:pt>
                <c:pt idx="4">
                  <c:v>2643</c:v>
                </c:pt>
                <c:pt idx="5">
                  <c:v>442</c:v>
                </c:pt>
              </c:numCache>
            </c:numRef>
          </c:val>
        </c:ser>
      </c:pie3DChart>
    </c:plotArea>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s-UY"/>
  <c:chart>
    <c:plotArea>
      <c:layout/>
      <c:barChart>
        <c:barDir val="bar"/>
        <c:grouping val="clustered"/>
        <c:ser>
          <c:idx val="0"/>
          <c:order val="0"/>
          <c:spPr>
            <a:solidFill>
              <a:schemeClr val="accent6"/>
            </a:solidFill>
          </c:spPr>
          <c:dLbls>
            <c:txPr>
              <a:bodyPr/>
              <a:lstStyle/>
              <a:p>
                <a:pPr>
                  <a:defRPr sz="1400" b="1">
                    <a:latin typeface="Times New Roman" pitchFamily="18" charset="0"/>
                    <a:cs typeface="Times New Roman" pitchFamily="18" charset="0"/>
                  </a:defRPr>
                </a:pPr>
                <a:endParaRPr lang="es-UY"/>
              </a:p>
            </c:txPr>
            <c:dLblPos val="ctr"/>
            <c:showVal val="1"/>
          </c:dLbls>
          <c:cat>
            <c:strRef>
              <c:f>Hoja1!$A$75:$A$80</c:f>
              <c:strCache>
                <c:ptCount val="6"/>
                <c:pt idx="0">
                  <c:v>Sin Diagnóstico</c:v>
                </c:pt>
                <c:pt idx="1">
                  <c:v>GP Primarias</c:v>
                </c:pt>
                <c:pt idx="2">
                  <c:v>N. Diabética</c:v>
                </c:pt>
                <c:pt idx="3">
                  <c:v>Urop. Obstructiva</c:v>
                </c:pt>
                <c:pt idx="4">
                  <c:v>Otras nefrop.</c:v>
                </c:pt>
                <c:pt idx="5">
                  <c:v>N. Vascular</c:v>
                </c:pt>
              </c:strCache>
            </c:strRef>
          </c:cat>
          <c:val>
            <c:numRef>
              <c:f>Hoja1!$B$75:$B$80</c:f>
              <c:numCache>
                <c:formatCode>General</c:formatCode>
                <c:ptCount val="6"/>
                <c:pt idx="0">
                  <c:v>15.1</c:v>
                </c:pt>
                <c:pt idx="1">
                  <c:v>4.5</c:v>
                </c:pt>
                <c:pt idx="2">
                  <c:v>14.1</c:v>
                </c:pt>
                <c:pt idx="3">
                  <c:v>6.02</c:v>
                </c:pt>
                <c:pt idx="4">
                  <c:v>11.6</c:v>
                </c:pt>
                <c:pt idx="5">
                  <c:v>48.7</c:v>
                </c:pt>
              </c:numCache>
            </c:numRef>
          </c:val>
        </c:ser>
        <c:gapWidth val="41"/>
        <c:axId val="60620800"/>
        <c:axId val="60622336"/>
      </c:barChart>
      <c:catAx>
        <c:axId val="60620800"/>
        <c:scaling>
          <c:orientation val="minMax"/>
        </c:scaling>
        <c:axPos val="l"/>
        <c:tickLblPos val="nextTo"/>
        <c:txPr>
          <a:bodyPr/>
          <a:lstStyle/>
          <a:p>
            <a:pPr>
              <a:defRPr sz="1600" b="1">
                <a:latin typeface="Times New Roman" pitchFamily="18" charset="0"/>
                <a:cs typeface="Times New Roman" pitchFamily="18" charset="0"/>
              </a:defRPr>
            </a:pPr>
            <a:endParaRPr lang="es-UY"/>
          </a:p>
        </c:txPr>
        <c:crossAx val="60622336"/>
        <c:crosses val="autoZero"/>
        <c:auto val="1"/>
        <c:lblAlgn val="ctr"/>
        <c:lblOffset val="100"/>
      </c:catAx>
      <c:valAx>
        <c:axId val="60622336"/>
        <c:scaling>
          <c:orientation val="minMax"/>
          <c:max val="50"/>
        </c:scaling>
        <c:axPos val="b"/>
        <c:majorGridlines/>
        <c:numFmt formatCode="General" sourceLinked="1"/>
        <c:tickLblPos val="nextTo"/>
        <c:txPr>
          <a:bodyPr/>
          <a:lstStyle/>
          <a:p>
            <a:pPr>
              <a:defRPr sz="1200"/>
            </a:pPr>
            <a:endParaRPr lang="es-UY"/>
          </a:p>
        </c:txPr>
        <c:crossAx val="60620800"/>
        <c:crosses val="autoZero"/>
        <c:crossBetween val="between"/>
        <c:majorUnit val="10"/>
      </c:valAx>
    </c:plotArea>
    <c:plotVisOnly val="1"/>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s-UY"/>
  <c:chart>
    <c:plotArea>
      <c:layout/>
      <c:barChart>
        <c:barDir val="bar"/>
        <c:grouping val="clustered"/>
        <c:ser>
          <c:idx val="0"/>
          <c:order val="0"/>
          <c:dLbls>
            <c:showVal val="1"/>
          </c:dLbls>
          <c:cat>
            <c:strRef>
              <c:f>Hoja2!$B$6:$B$9</c:f>
              <c:strCache>
                <c:ptCount val="4"/>
                <c:pt idx="0">
                  <c:v> &lt; 10 g/dl</c:v>
                </c:pt>
                <c:pt idx="1">
                  <c:v> 10-11.9 g/dl</c:v>
                </c:pt>
                <c:pt idx="2">
                  <c:v> 12-12.9 g/dl</c:v>
                </c:pt>
                <c:pt idx="3">
                  <c:v> &gt;= 13 g/dl</c:v>
                </c:pt>
              </c:strCache>
            </c:strRef>
          </c:cat>
          <c:val>
            <c:numRef>
              <c:f>Hoja2!$C$6:$C$9</c:f>
              <c:numCache>
                <c:formatCode>General</c:formatCode>
                <c:ptCount val="4"/>
                <c:pt idx="0">
                  <c:v>6.4</c:v>
                </c:pt>
                <c:pt idx="1">
                  <c:v>24.2</c:v>
                </c:pt>
                <c:pt idx="2">
                  <c:v>20.6</c:v>
                </c:pt>
                <c:pt idx="3">
                  <c:v>48.8</c:v>
                </c:pt>
              </c:numCache>
            </c:numRef>
          </c:val>
        </c:ser>
        <c:axId val="60629376"/>
        <c:axId val="60631680"/>
      </c:barChart>
      <c:catAx>
        <c:axId val="60629376"/>
        <c:scaling>
          <c:orientation val="minMax"/>
        </c:scaling>
        <c:axPos val="l"/>
        <c:tickLblPos val="nextTo"/>
        <c:txPr>
          <a:bodyPr/>
          <a:lstStyle/>
          <a:p>
            <a:pPr>
              <a:defRPr b="1"/>
            </a:pPr>
            <a:endParaRPr lang="es-UY"/>
          </a:p>
        </c:txPr>
        <c:crossAx val="60631680"/>
        <c:crosses val="autoZero"/>
        <c:auto val="1"/>
        <c:lblAlgn val="ctr"/>
        <c:lblOffset val="100"/>
      </c:catAx>
      <c:valAx>
        <c:axId val="60631680"/>
        <c:scaling>
          <c:orientation val="minMax"/>
        </c:scaling>
        <c:axPos val="b"/>
        <c:majorGridlines/>
        <c:numFmt formatCode="General" sourceLinked="1"/>
        <c:tickLblPos val="nextTo"/>
        <c:crossAx val="60629376"/>
        <c:crosses val="autoZero"/>
        <c:crossBetween val="between"/>
      </c:valAx>
    </c:plotArea>
    <c:plotVisOnly val="1"/>
  </c:chart>
  <c:txPr>
    <a:bodyPr/>
    <a:lstStyle/>
    <a:p>
      <a:pPr>
        <a:defRPr sz="1600"/>
      </a:pPr>
      <a:endParaRPr lang="es-UY"/>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s-UY"/>
  <c:chart>
    <c:title>
      <c:tx>
        <c:rich>
          <a:bodyPr/>
          <a:lstStyle/>
          <a:p>
            <a:pPr>
              <a:defRPr sz="1400"/>
            </a:pPr>
            <a:r>
              <a:rPr lang="en-US" sz="1600" b="0" dirty="0" err="1">
                <a:latin typeface="Times New Roman" pitchFamily="18" charset="0"/>
                <a:cs typeface="Times New Roman" pitchFamily="18" charset="0"/>
              </a:rPr>
              <a:t>Pacientes</a:t>
            </a:r>
            <a:r>
              <a:rPr lang="en-US" sz="1600" b="0" dirty="0">
                <a:latin typeface="Times New Roman" pitchFamily="18" charset="0"/>
                <a:cs typeface="Times New Roman" pitchFamily="18" charset="0"/>
              </a:rPr>
              <a:t> con anemia (%)</a:t>
            </a:r>
          </a:p>
        </c:rich>
      </c:tx>
      <c:layout>
        <c:manualLayout>
          <c:xMode val="edge"/>
          <c:yMode val="edge"/>
          <c:x val="5.0969931557162439E-3"/>
          <c:y val="2.527281788721444E-2"/>
        </c:manualLayout>
      </c:layout>
    </c:title>
    <c:plotArea>
      <c:layout/>
      <c:barChart>
        <c:barDir val="col"/>
        <c:grouping val="clustered"/>
        <c:ser>
          <c:idx val="0"/>
          <c:order val="0"/>
          <c:tx>
            <c:strRef>
              <c:f>Hoja1!$A$3</c:f>
              <c:strCache>
                <c:ptCount val="1"/>
                <c:pt idx="0">
                  <c:v>Pacientes con anemia (%)</c:v>
                </c:pt>
              </c:strCache>
            </c:strRef>
          </c:tx>
          <c:spPr>
            <a:solidFill>
              <a:srgbClr val="FF4747"/>
            </a:solidFill>
          </c:spPr>
          <c:dLbls>
            <c:txPr>
              <a:bodyPr/>
              <a:lstStyle/>
              <a:p>
                <a:pPr>
                  <a:defRPr sz="1400"/>
                </a:pPr>
                <a:endParaRPr lang="es-UY"/>
              </a:p>
            </c:txPr>
            <c:dLblPos val="inEnd"/>
            <c:showVal val="1"/>
          </c:dLbls>
          <c:cat>
            <c:multiLvlStrRef>
              <c:f>Hoja1!$B$1:$G$2</c:f>
              <c:multiLvlStrCache>
                <c:ptCount val="6"/>
                <c:lvl>
                  <c:pt idx="0">
                    <c:v>≥ 90 </c:v>
                  </c:pt>
                  <c:pt idx="1">
                    <c:v>60 - 89,9 </c:v>
                  </c:pt>
                  <c:pt idx="2">
                    <c:v>45 - 59,9 </c:v>
                  </c:pt>
                  <c:pt idx="3">
                    <c:v>30 - 44,9 </c:v>
                  </c:pt>
                  <c:pt idx="4">
                    <c:v>15 - 29,9 </c:v>
                  </c:pt>
                  <c:pt idx="5">
                    <c:v>˂ 15</c:v>
                  </c:pt>
                </c:lvl>
                <c:lvl>
                  <c:pt idx="0">
                    <c:v>Grupos según FG ( ml/min/1,73 m2) al ingreso</c:v>
                  </c:pt>
                </c:lvl>
              </c:multiLvlStrCache>
            </c:multiLvlStrRef>
          </c:cat>
          <c:val>
            <c:numRef>
              <c:f>Hoja1!$B$3:$G$3</c:f>
              <c:numCache>
                <c:formatCode>General</c:formatCode>
                <c:ptCount val="6"/>
                <c:pt idx="0">
                  <c:v>22</c:v>
                </c:pt>
                <c:pt idx="1">
                  <c:v>25.2</c:v>
                </c:pt>
                <c:pt idx="2">
                  <c:v>26.6</c:v>
                </c:pt>
                <c:pt idx="3">
                  <c:v>43.2</c:v>
                </c:pt>
                <c:pt idx="4">
                  <c:v>62.2</c:v>
                </c:pt>
                <c:pt idx="5">
                  <c:v>71.099999999999994</c:v>
                </c:pt>
              </c:numCache>
            </c:numRef>
          </c:val>
        </c:ser>
        <c:gapWidth val="68"/>
        <c:axId val="29853184"/>
        <c:axId val="29854720"/>
      </c:barChart>
      <c:catAx>
        <c:axId val="29853184"/>
        <c:scaling>
          <c:orientation val="minMax"/>
        </c:scaling>
        <c:axPos val="b"/>
        <c:tickLblPos val="nextTo"/>
        <c:txPr>
          <a:bodyPr/>
          <a:lstStyle/>
          <a:p>
            <a:pPr>
              <a:defRPr sz="1600">
                <a:latin typeface="Times New Roman" pitchFamily="18" charset="0"/>
                <a:cs typeface="Times New Roman" pitchFamily="18" charset="0"/>
              </a:defRPr>
            </a:pPr>
            <a:endParaRPr lang="es-UY"/>
          </a:p>
        </c:txPr>
        <c:crossAx val="29854720"/>
        <c:crosses val="autoZero"/>
        <c:auto val="1"/>
        <c:lblAlgn val="ctr"/>
        <c:lblOffset val="100"/>
      </c:catAx>
      <c:valAx>
        <c:axId val="29854720"/>
        <c:scaling>
          <c:orientation val="minMax"/>
        </c:scaling>
        <c:axPos val="l"/>
        <c:majorGridlines/>
        <c:numFmt formatCode="General" sourceLinked="1"/>
        <c:tickLblPos val="nextTo"/>
        <c:txPr>
          <a:bodyPr/>
          <a:lstStyle/>
          <a:p>
            <a:pPr>
              <a:defRPr sz="1400"/>
            </a:pPr>
            <a:endParaRPr lang="es-UY"/>
          </a:p>
        </c:txPr>
        <c:crossAx val="29853184"/>
        <c:crosses val="autoZero"/>
        <c:crossBetween val="between"/>
      </c:valAx>
      <c:spPr>
        <a:noFill/>
        <a:ln w="25400">
          <a:noFill/>
        </a:ln>
      </c:spPr>
    </c:plotArea>
    <c:plotVisOnly val="1"/>
  </c:chart>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s-UY"/>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4FBAD75A-4E8A-455A-A030-20BEFC9B0C6E}" type="datetimeFigureOut">
              <a:rPr lang="es-UY"/>
              <a:pPr>
                <a:defRPr/>
              </a:pPr>
              <a:t>11/08/2016</a:t>
            </a:fld>
            <a:endParaRPr lang="es-UY"/>
          </a:p>
        </p:txBody>
      </p:sp>
      <p:sp>
        <p:nvSpPr>
          <p:cNvPr id="4" name="3 Marcador de imagen de diapositiva"/>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s-UY" noProof="0"/>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endParaRPr lang="es-UY" noProof="0"/>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s-UY"/>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1F54380A-40B1-443E-9B3B-73C55B17F7CD}" type="slidenum">
              <a:rPr lang="es-UY"/>
              <a:pPr>
                <a:defRPr/>
              </a:pPr>
              <a:t>‹#›</a:t>
            </a:fld>
            <a:endParaRPr lang="es-UY"/>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1 Marcador de imagen de diapositiva"/>
          <p:cNvSpPr>
            <a:spLocks noGrp="1" noRot="1" noChangeAspect="1"/>
          </p:cNvSpPr>
          <p:nvPr>
            <p:ph type="sldImg"/>
          </p:nvPr>
        </p:nvSpPr>
        <p:spPr bwMode="auto">
          <a:noFill/>
          <a:ln>
            <a:solidFill>
              <a:srgbClr val="000000"/>
            </a:solidFill>
            <a:miter lim="800000"/>
            <a:headEnd/>
            <a:tailEnd/>
          </a:ln>
        </p:spPr>
      </p:sp>
      <p:sp>
        <p:nvSpPr>
          <p:cNvPr id="28674" name="2 Marcador de notas"/>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s-UY" smtClean="0"/>
              <a:t>Son 11649 pacientes, incidentes en el programa entre los años 2004 y 2014, con dato de hemoglobina (Hb) al ingreso.El 85% de los pacientes son hipertensos, 37,4% son diabéticos, 21,2% presentan cardiopatía isquémica (CI) y 7,4% tienen cáncer. </a:t>
            </a:r>
          </a:p>
        </p:txBody>
      </p:sp>
      <p:sp>
        <p:nvSpPr>
          <p:cNvPr id="28675" name="3 Marcador de número de diapositiva"/>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645F1A9-FBF8-4EBF-AB92-4AD8FE5CFFCD}" type="slidenum">
              <a:rPr lang="es-UY">
                <a:cs typeface="Arial" charset="0"/>
              </a:rPr>
              <a:pPr fontAlgn="base">
                <a:spcBef>
                  <a:spcPct val="0"/>
                </a:spcBef>
                <a:spcAft>
                  <a:spcPct val="0"/>
                </a:spcAft>
              </a:pPr>
              <a:t>2</a:t>
            </a:fld>
            <a:endParaRPr lang="es-UY">
              <a:cs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1 Marcador de imagen de diapositiva"/>
          <p:cNvSpPr>
            <a:spLocks noGrp="1" noRot="1" noChangeAspect="1"/>
          </p:cNvSpPr>
          <p:nvPr>
            <p:ph type="sldImg"/>
          </p:nvPr>
        </p:nvSpPr>
        <p:spPr bwMode="auto">
          <a:noFill/>
          <a:ln>
            <a:solidFill>
              <a:srgbClr val="000000"/>
            </a:solidFill>
            <a:miter lim="800000"/>
            <a:headEnd/>
            <a:tailEnd/>
          </a:ln>
        </p:spPr>
      </p:sp>
      <p:sp>
        <p:nvSpPr>
          <p:cNvPr id="30722" name="2 Marcador de notas"/>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s-UY" smtClean="0"/>
              <a:t>Su prevalencia es mayor con edad ≥ 65 años (43,9 vs. 32,4%; p= ,000), en portadores de diabetes (41,9 vs. 39%; p= ,001), de neoplasma (46,2 vs. 39,5%; p= ,000), de CI (43,2 vs. 39,2%; p= ,000),  de insuficiencia cardíaca (49 vs. 39,2%; p= ,000) y en pacientes con proteinuria≥ 0,5 g/l (46,8 vs. 38,5%; p= ,000).</a:t>
            </a:r>
          </a:p>
          <a:p>
            <a:pPr>
              <a:spcBef>
                <a:spcPct val="0"/>
              </a:spcBef>
            </a:pPr>
            <a:endParaRPr lang="es-UY" smtClean="0"/>
          </a:p>
        </p:txBody>
      </p:sp>
      <p:sp>
        <p:nvSpPr>
          <p:cNvPr id="30723" name="3 Marcador de número de diapositiva"/>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91209B6-9B9D-495F-92C6-9B760CC3F624}" type="slidenum">
              <a:rPr lang="es-UY">
                <a:cs typeface="Arial" charset="0"/>
              </a:rPr>
              <a:pPr fontAlgn="base">
                <a:spcBef>
                  <a:spcPct val="0"/>
                </a:spcBef>
                <a:spcAft>
                  <a:spcPct val="0"/>
                </a:spcAft>
              </a:pPr>
              <a:t>3</a:t>
            </a:fld>
            <a:endParaRPr lang="es-UY">
              <a:cs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1 Marcador de imagen de diapositiva"/>
          <p:cNvSpPr>
            <a:spLocks noGrp="1" noRot="1" noChangeAspect="1"/>
          </p:cNvSpPr>
          <p:nvPr>
            <p:ph type="sldImg"/>
          </p:nvPr>
        </p:nvSpPr>
        <p:spPr bwMode="auto">
          <a:noFill/>
          <a:ln>
            <a:solidFill>
              <a:srgbClr val="000000"/>
            </a:solidFill>
            <a:miter lim="800000"/>
            <a:headEnd/>
            <a:tailEnd/>
          </a:ln>
        </p:spPr>
      </p:sp>
      <p:sp>
        <p:nvSpPr>
          <p:cNvPr id="32770" name="2 Marcador de notas"/>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s-ES" smtClean="0"/>
          </a:p>
        </p:txBody>
      </p:sp>
      <p:sp>
        <p:nvSpPr>
          <p:cNvPr id="32771" name="3 Marcador de número de diapositiva"/>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5A7A783-CDEF-4D47-A8E5-92CB8EF81D59}" type="slidenum">
              <a:rPr lang="es-UY">
                <a:cs typeface="Arial" charset="0"/>
              </a:rPr>
              <a:pPr fontAlgn="base">
                <a:spcBef>
                  <a:spcPct val="0"/>
                </a:spcBef>
                <a:spcAft>
                  <a:spcPct val="0"/>
                </a:spcAft>
              </a:pPr>
              <a:t>4</a:t>
            </a:fld>
            <a:endParaRPr lang="es-UY">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UY"/>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UY"/>
          </a:p>
        </p:txBody>
      </p:sp>
      <p:sp>
        <p:nvSpPr>
          <p:cNvPr id="4" name="Marcador de fecha 3"/>
          <p:cNvSpPr>
            <a:spLocks noGrp="1"/>
          </p:cNvSpPr>
          <p:nvPr>
            <p:ph type="dt" sz="half" idx="10"/>
          </p:nvPr>
        </p:nvSpPr>
        <p:spPr/>
        <p:txBody>
          <a:bodyPr/>
          <a:lstStyle>
            <a:lvl1pPr>
              <a:defRPr/>
            </a:lvl1pPr>
          </a:lstStyle>
          <a:p>
            <a:pPr>
              <a:defRPr/>
            </a:pPr>
            <a:fld id="{699C9467-D66D-4F43-887B-B994EEB38D20}" type="datetimeFigureOut">
              <a:rPr lang="es-UY"/>
              <a:pPr>
                <a:defRPr/>
              </a:pPr>
              <a:t>11/08/2016</a:t>
            </a:fld>
            <a:endParaRPr lang="es-UY"/>
          </a:p>
        </p:txBody>
      </p:sp>
      <p:sp>
        <p:nvSpPr>
          <p:cNvPr id="5" name="Marcador de pie de página 4"/>
          <p:cNvSpPr>
            <a:spLocks noGrp="1"/>
          </p:cNvSpPr>
          <p:nvPr>
            <p:ph type="ftr" sz="quarter" idx="11"/>
          </p:nvPr>
        </p:nvSpPr>
        <p:spPr/>
        <p:txBody>
          <a:bodyPr/>
          <a:lstStyle>
            <a:lvl1pPr>
              <a:defRPr/>
            </a:lvl1pPr>
          </a:lstStyle>
          <a:p>
            <a:pPr>
              <a:defRPr/>
            </a:pPr>
            <a:endParaRPr lang="es-UY"/>
          </a:p>
        </p:txBody>
      </p:sp>
      <p:sp>
        <p:nvSpPr>
          <p:cNvPr id="6" name="Marcador de número de diapositiva 5"/>
          <p:cNvSpPr>
            <a:spLocks noGrp="1"/>
          </p:cNvSpPr>
          <p:nvPr>
            <p:ph type="sldNum" sz="quarter" idx="12"/>
          </p:nvPr>
        </p:nvSpPr>
        <p:spPr/>
        <p:txBody>
          <a:bodyPr/>
          <a:lstStyle>
            <a:lvl1pPr>
              <a:defRPr/>
            </a:lvl1pPr>
          </a:lstStyle>
          <a:p>
            <a:pPr>
              <a:defRPr/>
            </a:pPr>
            <a:fld id="{DC018018-7036-4BB3-A010-9DE347678538}" type="slidenum">
              <a:rPr lang="es-UY"/>
              <a:pPr>
                <a:defRPr/>
              </a:pPr>
              <a:t>‹#›</a:t>
            </a:fld>
            <a:endParaRPr lang="es-UY"/>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UY"/>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a:p>
        </p:txBody>
      </p:sp>
      <p:sp>
        <p:nvSpPr>
          <p:cNvPr id="4" name="Marcador de fecha 3"/>
          <p:cNvSpPr>
            <a:spLocks noGrp="1"/>
          </p:cNvSpPr>
          <p:nvPr>
            <p:ph type="dt" sz="half" idx="10"/>
          </p:nvPr>
        </p:nvSpPr>
        <p:spPr/>
        <p:txBody>
          <a:bodyPr/>
          <a:lstStyle>
            <a:lvl1pPr>
              <a:defRPr/>
            </a:lvl1pPr>
          </a:lstStyle>
          <a:p>
            <a:pPr>
              <a:defRPr/>
            </a:pPr>
            <a:fld id="{666EB5DB-2E96-4463-9C83-F8EDFB9DEF52}" type="datetimeFigureOut">
              <a:rPr lang="es-UY"/>
              <a:pPr>
                <a:defRPr/>
              </a:pPr>
              <a:t>11/08/2016</a:t>
            </a:fld>
            <a:endParaRPr lang="es-UY"/>
          </a:p>
        </p:txBody>
      </p:sp>
      <p:sp>
        <p:nvSpPr>
          <p:cNvPr id="5" name="Marcador de pie de página 4"/>
          <p:cNvSpPr>
            <a:spLocks noGrp="1"/>
          </p:cNvSpPr>
          <p:nvPr>
            <p:ph type="ftr" sz="quarter" idx="11"/>
          </p:nvPr>
        </p:nvSpPr>
        <p:spPr/>
        <p:txBody>
          <a:bodyPr/>
          <a:lstStyle>
            <a:lvl1pPr>
              <a:defRPr/>
            </a:lvl1pPr>
          </a:lstStyle>
          <a:p>
            <a:pPr>
              <a:defRPr/>
            </a:pPr>
            <a:endParaRPr lang="es-UY"/>
          </a:p>
        </p:txBody>
      </p:sp>
      <p:sp>
        <p:nvSpPr>
          <p:cNvPr id="6" name="Marcador de número de diapositiva 5"/>
          <p:cNvSpPr>
            <a:spLocks noGrp="1"/>
          </p:cNvSpPr>
          <p:nvPr>
            <p:ph type="sldNum" sz="quarter" idx="12"/>
          </p:nvPr>
        </p:nvSpPr>
        <p:spPr/>
        <p:txBody>
          <a:bodyPr/>
          <a:lstStyle>
            <a:lvl1pPr>
              <a:defRPr/>
            </a:lvl1pPr>
          </a:lstStyle>
          <a:p>
            <a:pPr>
              <a:defRPr/>
            </a:pPr>
            <a:fld id="{5294A65E-F462-4D21-8E75-4A12CBA17445}" type="slidenum">
              <a:rPr lang="es-UY"/>
              <a:pPr>
                <a:defRPr/>
              </a:pPr>
              <a:t>‹#›</a:t>
            </a:fld>
            <a:endParaRPr lang="es-UY"/>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1" y="365125"/>
            <a:ext cx="2628900" cy="5811838"/>
          </a:xfrm>
        </p:spPr>
        <p:txBody>
          <a:bodyPr vert="eaVert"/>
          <a:lstStyle/>
          <a:p>
            <a:r>
              <a:rPr lang="es-ES" smtClean="0"/>
              <a:t>Haga clic para modificar el estilo de título del patrón</a:t>
            </a:r>
            <a:endParaRPr lang="es-UY"/>
          </a:p>
        </p:txBody>
      </p:sp>
      <p:sp>
        <p:nvSpPr>
          <p:cNvPr id="3" name="Marcador de texto vertical 2"/>
          <p:cNvSpPr>
            <a:spLocks noGrp="1"/>
          </p:cNvSpPr>
          <p:nvPr>
            <p:ph type="body" orient="vert" idx="1"/>
          </p:nvPr>
        </p:nvSpPr>
        <p:spPr>
          <a:xfrm>
            <a:off x="838201"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a:p>
        </p:txBody>
      </p:sp>
      <p:sp>
        <p:nvSpPr>
          <p:cNvPr id="4" name="Marcador de fecha 3"/>
          <p:cNvSpPr>
            <a:spLocks noGrp="1"/>
          </p:cNvSpPr>
          <p:nvPr>
            <p:ph type="dt" sz="half" idx="10"/>
          </p:nvPr>
        </p:nvSpPr>
        <p:spPr/>
        <p:txBody>
          <a:bodyPr/>
          <a:lstStyle>
            <a:lvl1pPr>
              <a:defRPr/>
            </a:lvl1pPr>
          </a:lstStyle>
          <a:p>
            <a:pPr>
              <a:defRPr/>
            </a:pPr>
            <a:fld id="{A6C2B587-4D0A-4D1E-8AF9-CE5A2B2F1FF7}" type="datetimeFigureOut">
              <a:rPr lang="es-UY"/>
              <a:pPr>
                <a:defRPr/>
              </a:pPr>
              <a:t>11/08/2016</a:t>
            </a:fld>
            <a:endParaRPr lang="es-UY"/>
          </a:p>
        </p:txBody>
      </p:sp>
      <p:sp>
        <p:nvSpPr>
          <p:cNvPr id="5" name="Marcador de pie de página 4"/>
          <p:cNvSpPr>
            <a:spLocks noGrp="1"/>
          </p:cNvSpPr>
          <p:nvPr>
            <p:ph type="ftr" sz="quarter" idx="11"/>
          </p:nvPr>
        </p:nvSpPr>
        <p:spPr/>
        <p:txBody>
          <a:bodyPr/>
          <a:lstStyle>
            <a:lvl1pPr>
              <a:defRPr/>
            </a:lvl1pPr>
          </a:lstStyle>
          <a:p>
            <a:pPr>
              <a:defRPr/>
            </a:pPr>
            <a:endParaRPr lang="es-UY"/>
          </a:p>
        </p:txBody>
      </p:sp>
      <p:sp>
        <p:nvSpPr>
          <p:cNvPr id="6" name="Marcador de número de diapositiva 5"/>
          <p:cNvSpPr>
            <a:spLocks noGrp="1"/>
          </p:cNvSpPr>
          <p:nvPr>
            <p:ph type="sldNum" sz="quarter" idx="12"/>
          </p:nvPr>
        </p:nvSpPr>
        <p:spPr/>
        <p:txBody>
          <a:bodyPr/>
          <a:lstStyle>
            <a:lvl1pPr>
              <a:defRPr/>
            </a:lvl1pPr>
          </a:lstStyle>
          <a:p>
            <a:pPr>
              <a:defRPr/>
            </a:pPr>
            <a:fld id="{B9BA9253-E1BA-46F9-8D1E-B6DDE5A47971}" type="slidenum">
              <a:rPr lang="es-UY"/>
              <a:pPr>
                <a:defRPr/>
              </a:pPr>
              <a:t>‹#›</a:t>
            </a:fld>
            <a:endParaRPr lang="es-UY"/>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914400" y="2130436"/>
            <a:ext cx="10363200" cy="1470025"/>
          </a:xfrm>
        </p:spPr>
        <p:txBody>
          <a:bodyPr/>
          <a:lstStyle/>
          <a:p>
            <a:r>
              <a:rPr lang="es-ES" smtClean="0"/>
              <a:t>Haga clic para modificar el estilo de título del patrón</a:t>
            </a:r>
            <a:endParaRPr lang="es-UY"/>
          </a:p>
        </p:txBody>
      </p:sp>
      <p:sp>
        <p:nvSpPr>
          <p:cNvPr id="3" name="2 Subtítulo"/>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UY"/>
          </a:p>
        </p:txBody>
      </p:sp>
      <p:sp>
        <p:nvSpPr>
          <p:cNvPr id="4" name="3 Marcador de fecha"/>
          <p:cNvSpPr>
            <a:spLocks noGrp="1"/>
          </p:cNvSpPr>
          <p:nvPr>
            <p:ph type="dt" sz="half" idx="10"/>
          </p:nvPr>
        </p:nvSpPr>
        <p:spPr/>
        <p:txBody>
          <a:bodyPr/>
          <a:lstStyle>
            <a:lvl1pPr>
              <a:defRPr/>
            </a:lvl1pPr>
          </a:lstStyle>
          <a:p>
            <a:pPr>
              <a:defRPr/>
            </a:pPr>
            <a:fld id="{C00A60DF-81EF-4284-9C61-96DA10888021}" type="datetimeFigureOut">
              <a:rPr lang="es-UY"/>
              <a:pPr>
                <a:defRPr/>
              </a:pPr>
              <a:t>11/08/2016</a:t>
            </a:fld>
            <a:endParaRPr lang="es-UY"/>
          </a:p>
        </p:txBody>
      </p:sp>
      <p:sp>
        <p:nvSpPr>
          <p:cNvPr id="5" name="4 Marcador de pie de página"/>
          <p:cNvSpPr>
            <a:spLocks noGrp="1"/>
          </p:cNvSpPr>
          <p:nvPr>
            <p:ph type="ftr" sz="quarter" idx="11"/>
          </p:nvPr>
        </p:nvSpPr>
        <p:spPr/>
        <p:txBody>
          <a:bodyPr/>
          <a:lstStyle>
            <a:lvl1pPr>
              <a:defRPr/>
            </a:lvl1pPr>
          </a:lstStyle>
          <a:p>
            <a:pPr>
              <a:defRPr/>
            </a:pPr>
            <a:endParaRPr lang="es-UY"/>
          </a:p>
        </p:txBody>
      </p:sp>
      <p:sp>
        <p:nvSpPr>
          <p:cNvPr id="6" name="5 Marcador de número de diapositiva"/>
          <p:cNvSpPr>
            <a:spLocks noGrp="1"/>
          </p:cNvSpPr>
          <p:nvPr>
            <p:ph type="sldNum" sz="quarter" idx="12"/>
          </p:nvPr>
        </p:nvSpPr>
        <p:spPr/>
        <p:txBody>
          <a:bodyPr/>
          <a:lstStyle>
            <a:lvl1pPr>
              <a:defRPr/>
            </a:lvl1pPr>
          </a:lstStyle>
          <a:p>
            <a:pPr>
              <a:defRPr/>
            </a:pPr>
            <a:fld id="{F98B8E37-DE98-4884-8E42-9EB963CCE2AF}" type="slidenum">
              <a:rPr lang="es-UY"/>
              <a:pPr>
                <a:defRPr/>
              </a:pPr>
              <a:t>‹#›</a:t>
            </a:fld>
            <a:endParaRPr lang="es-UY"/>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UY"/>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a:p>
        </p:txBody>
      </p:sp>
      <p:sp>
        <p:nvSpPr>
          <p:cNvPr id="4" name="3 Marcador de fecha"/>
          <p:cNvSpPr>
            <a:spLocks noGrp="1"/>
          </p:cNvSpPr>
          <p:nvPr>
            <p:ph type="dt" sz="half" idx="10"/>
          </p:nvPr>
        </p:nvSpPr>
        <p:spPr/>
        <p:txBody>
          <a:bodyPr/>
          <a:lstStyle>
            <a:lvl1pPr>
              <a:defRPr/>
            </a:lvl1pPr>
          </a:lstStyle>
          <a:p>
            <a:pPr>
              <a:defRPr/>
            </a:pPr>
            <a:fld id="{2A202A75-0ECF-478D-A10D-DDBB5F812224}" type="datetimeFigureOut">
              <a:rPr lang="es-UY"/>
              <a:pPr>
                <a:defRPr/>
              </a:pPr>
              <a:t>11/08/2016</a:t>
            </a:fld>
            <a:endParaRPr lang="es-UY"/>
          </a:p>
        </p:txBody>
      </p:sp>
      <p:sp>
        <p:nvSpPr>
          <p:cNvPr id="5" name="4 Marcador de pie de página"/>
          <p:cNvSpPr>
            <a:spLocks noGrp="1"/>
          </p:cNvSpPr>
          <p:nvPr>
            <p:ph type="ftr" sz="quarter" idx="11"/>
          </p:nvPr>
        </p:nvSpPr>
        <p:spPr/>
        <p:txBody>
          <a:bodyPr/>
          <a:lstStyle>
            <a:lvl1pPr>
              <a:defRPr/>
            </a:lvl1pPr>
          </a:lstStyle>
          <a:p>
            <a:pPr>
              <a:defRPr/>
            </a:pPr>
            <a:endParaRPr lang="es-UY"/>
          </a:p>
        </p:txBody>
      </p:sp>
      <p:sp>
        <p:nvSpPr>
          <p:cNvPr id="6" name="5 Marcador de número de diapositiva"/>
          <p:cNvSpPr>
            <a:spLocks noGrp="1"/>
          </p:cNvSpPr>
          <p:nvPr>
            <p:ph type="sldNum" sz="quarter" idx="12"/>
          </p:nvPr>
        </p:nvSpPr>
        <p:spPr/>
        <p:txBody>
          <a:bodyPr/>
          <a:lstStyle>
            <a:lvl1pPr>
              <a:defRPr/>
            </a:lvl1pPr>
          </a:lstStyle>
          <a:p>
            <a:pPr>
              <a:defRPr/>
            </a:pPr>
            <a:fld id="{3978DFBD-3768-45AC-95CE-8CE115B95833}" type="slidenum">
              <a:rPr lang="es-UY"/>
              <a:pPr>
                <a:defRPr/>
              </a:pPr>
              <a:t>‹#›</a:t>
            </a:fld>
            <a:endParaRPr lang="es-UY"/>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963084" y="4406911"/>
            <a:ext cx="10363200" cy="1362075"/>
          </a:xfrm>
        </p:spPr>
        <p:txBody>
          <a:bodyPr anchor="t"/>
          <a:lstStyle>
            <a:lvl1pPr algn="l">
              <a:defRPr sz="4000" b="1" cap="all"/>
            </a:lvl1pPr>
          </a:lstStyle>
          <a:p>
            <a:r>
              <a:rPr lang="es-ES" smtClean="0"/>
              <a:t>Haga clic para modificar el estilo de título del patrón</a:t>
            </a:r>
            <a:endParaRPr lang="es-UY"/>
          </a:p>
        </p:txBody>
      </p:sp>
      <p:sp>
        <p:nvSpPr>
          <p:cNvPr id="3" name="2 Marcador de texto"/>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pPr>
              <a:defRPr/>
            </a:pPr>
            <a:fld id="{5FEAF33E-1EC4-4FA0-984E-E946E3E6DE0F}" type="datetimeFigureOut">
              <a:rPr lang="es-UY"/>
              <a:pPr>
                <a:defRPr/>
              </a:pPr>
              <a:t>11/08/2016</a:t>
            </a:fld>
            <a:endParaRPr lang="es-UY"/>
          </a:p>
        </p:txBody>
      </p:sp>
      <p:sp>
        <p:nvSpPr>
          <p:cNvPr id="5" name="4 Marcador de pie de página"/>
          <p:cNvSpPr>
            <a:spLocks noGrp="1"/>
          </p:cNvSpPr>
          <p:nvPr>
            <p:ph type="ftr" sz="quarter" idx="11"/>
          </p:nvPr>
        </p:nvSpPr>
        <p:spPr/>
        <p:txBody>
          <a:bodyPr/>
          <a:lstStyle>
            <a:lvl1pPr>
              <a:defRPr/>
            </a:lvl1pPr>
          </a:lstStyle>
          <a:p>
            <a:pPr>
              <a:defRPr/>
            </a:pPr>
            <a:endParaRPr lang="es-UY"/>
          </a:p>
        </p:txBody>
      </p:sp>
      <p:sp>
        <p:nvSpPr>
          <p:cNvPr id="6" name="5 Marcador de número de diapositiva"/>
          <p:cNvSpPr>
            <a:spLocks noGrp="1"/>
          </p:cNvSpPr>
          <p:nvPr>
            <p:ph type="sldNum" sz="quarter" idx="12"/>
          </p:nvPr>
        </p:nvSpPr>
        <p:spPr/>
        <p:txBody>
          <a:bodyPr/>
          <a:lstStyle>
            <a:lvl1pPr>
              <a:defRPr/>
            </a:lvl1pPr>
          </a:lstStyle>
          <a:p>
            <a:pPr>
              <a:defRPr/>
            </a:pPr>
            <a:fld id="{2C6E9EF3-ED31-403F-9A65-7C3C8784253E}" type="slidenum">
              <a:rPr lang="es-UY"/>
              <a:pPr>
                <a:defRPr/>
              </a:pPr>
              <a:t>‹#›</a:t>
            </a:fld>
            <a:endParaRPr lang="es-UY"/>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UY"/>
          </a:p>
        </p:txBody>
      </p:sp>
      <p:sp>
        <p:nvSpPr>
          <p:cNvPr id="3" name="2 Marcador de contenido"/>
          <p:cNvSpPr>
            <a:spLocks noGrp="1"/>
          </p:cNvSpPr>
          <p:nvPr>
            <p:ph sz="half" idx="1"/>
          </p:nvPr>
        </p:nvSpPr>
        <p:spPr>
          <a:xfrm>
            <a:off x="812800" y="1600206"/>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a:p>
        </p:txBody>
      </p:sp>
      <p:sp>
        <p:nvSpPr>
          <p:cNvPr id="4" name="3 Marcador de contenido"/>
          <p:cNvSpPr>
            <a:spLocks noGrp="1"/>
          </p:cNvSpPr>
          <p:nvPr>
            <p:ph sz="half" idx="2"/>
          </p:nvPr>
        </p:nvSpPr>
        <p:spPr>
          <a:xfrm>
            <a:off x="8229600" y="1600206"/>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a:p>
        </p:txBody>
      </p:sp>
      <p:sp>
        <p:nvSpPr>
          <p:cNvPr id="5" name="3 Marcador de fecha"/>
          <p:cNvSpPr>
            <a:spLocks noGrp="1"/>
          </p:cNvSpPr>
          <p:nvPr>
            <p:ph type="dt" sz="half" idx="10"/>
          </p:nvPr>
        </p:nvSpPr>
        <p:spPr/>
        <p:txBody>
          <a:bodyPr/>
          <a:lstStyle>
            <a:lvl1pPr>
              <a:defRPr/>
            </a:lvl1pPr>
          </a:lstStyle>
          <a:p>
            <a:pPr>
              <a:defRPr/>
            </a:pPr>
            <a:fld id="{6AF37672-EB98-4403-BC24-A3E1E74ED385}" type="datetimeFigureOut">
              <a:rPr lang="es-UY"/>
              <a:pPr>
                <a:defRPr/>
              </a:pPr>
              <a:t>11/08/2016</a:t>
            </a:fld>
            <a:endParaRPr lang="es-UY"/>
          </a:p>
        </p:txBody>
      </p:sp>
      <p:sp>
        <p:nvSpPr>
          <p:cNvPr id="6" name="4 Marcador de pie de página"/>
          <p:cNvSpPr>
            <a:spLocks noGrp="1"/>
          </p:cNvSpPr>
          <p:nvPr>
            <p:ph type="ftr" sz="quarter" idx="11"/>
          </p:nvPr>
        </p:nvSpPr>
        <p:spPr/>
        <p:txBody>
          <a:bodyPr/>
          <a:lstStyle>
            <a:lvl1pPr>
              <a:defRPr/>
            </a:lvl1pPr>
          </a:lstStyle>
          <a:p>
            <a:pPr>
              <a:defRPr/>
            </a:pPr>
            <a:endParaRPr lang="es-UY"/>
          </a:p>
        </p:txBody>
      </p:sp>
      <p:sp>
        <p:nvSpPr>
          <p:cNvPr id="7" name="5 Marcador de número de diapositiva"/>
          <p:cNvSpPr>
            <a:spLocks noGrp="1"/>
          </p:cNvSpPr>
          <p:nvPr>
            <p:ph type="sldNum" sz="quarter" idx="12"/>
          </p:nvPr>
        </p:nvSpPr>
        <p:spPr/>
        <p:txBody>
          <a:bodyPr/>
          <a:lstStyle>
            <a:lvl1pPr>
              <a:defRPr/>
            </a:lvl1pPr>
          </a:lstStyle>
          <a:p>
            <a:pPr>
              <a:defRPr/>
            </a:pPr>
            <a:fld id="{3636AB7B-EA53-40F4-8D2E-58AD2E71A5A5}" type="slidenum">
              <a:rPr lang="es-UY"/>
              <a:pPr>
                <a:defRPr/>
              </a:pPr>
              <a:t>‹#›</a:t>
            </a:fld>
            <a:endParaRPr lang="es-UY"/>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609600" y="274638"/>
            <a:ext cx="10972800" cy="1143000"/>
          </a:xfrm>
        </p:spPr>
        <p:txBody>
          <a:bodyPr/>
          <a:lstStyle>
            <a:lvl1pPr>
              <a:defRPr/>
            </a:lvl1pPr>
          </a:lstStyle>
          <a:p>
            <a:r>
              <a:rPr lang="es-ES" smtClean="0"/>
              <a:t>Haga clic para modificar el estilo de título del patrón</a:t>
            </a:r>
            <a:endParaRPr lang="es-UY"/>
          </a:p>
        </p:txBody>
      </p:sp>
      <p:sp>
        <p:nvSpPr>
          <p:cNvPr id="3" name="2 Marcador de texto"/>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a:p>
        </p:txBody>
      </p:sp>
      <p:sp>
        <p:nvSpPr>
          <p:cNvPr id="5" name="4 Marcador de texto"/>
          <p:cNvSpPr>
            <a:spLocks noGrp="1"/>
          </p:cNvSpPr>
          <p:nvPr>
            <p:ph type="body" sz="quarter" idx="3"/>
          </p:nvPr>
        </p:nvSpPr>
        <p:spPr>
          <a:xfrm>
            <a:off x="6193374"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6193374"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a:p>
        </p:txBody>
      </p:sp>
      <p:sp>
        <p:nvSpPr>
          <p:cNvPr id="7" name="3 Marcador de fecha"/>
          <p:cNvSpPr>
            <a:spLocks noGrp="1"/>
          </p:cNvSpPr>
          <p:nvPr>
            <p:ph type="dt" sz="half" idx="10"/>
          </p:nvPr>
        </p:nvSpPr>
        <p:spPr/>
        <p:txBody>
          <a:bodyPr/>
          <a:lstStyle>
            <a:lvl1pPr>
              <a:defRPr/>
            </a:lvl1pPr>
          </a:lstStyle>
          <a:p>
            <a:pPr>
              <a:defRPr/>
            </a:pPr>
            <a:fld id="{B0A8EBE7-DCD8-4133-91BC-30042EDF7D6A}" type="datetimeFigureOut">
              <a:rPr lang="es-UY"/>
              <a:pPr>
                <a:defRPr/>
              </a:pPr>
              <a:t>11/08/2016</a:t>
            </a:fld>
            <a:endParaRPr lang="es-UY"/>
          </a:p>
        </p:txBody>
      </p:sp>
      <p:sp>
        <p:nvSpPr>
          <p:cNvPr id="8" name="4 Marcador de pie de página"/>
          <p:cNvSpPr>
            <a:spLocks noGrp="1"/>
          </p:cNvSpPr>
          <p:nvPr>
            <p:ph type="ftr" sz="quarter" idx="11"/>
          </p:nvPr>
        </p:nvSpPr>
        <p:spPr/>
        <p:txBody>
          <a:bodyPr/>
          <a:lstStyle>
            <a:lvl1pPr>
              <a:defRPr/>
            </a:lvl1pPr>
          </a:lstStyle>
          <a:p>
            <a:pPr>
              <a:defRPr/>
            </a:pPr>
            <a:endParaRPr lang="es-UY"/>
          </a:p>
        </p:txBody>
      </p:sp>
      <p:sp>
        <p:nvSpPr>
          <p:cNvPr id="9" name="5 Marcador de número de diapositiva"/>
          <p:cNvSpPr>
            <a:spLocks noGrp="1"/>
          </p:cNvSpPr>
          <p:nvPr>
            <p:ph type="sldNum" sz="quarter" idx="12"/>
          </p:nvPr>
        </p:nvSpPr>
        <p:spPr/>
        <p:txBody>
          <a:bodyPr/>
          <a:lstStyle>
            <a:lvl1pPr>
              <a:defRPr/>
            </a:lvl1pPr>
          </a:lstStyle>
          <a:p>
            <a:pPr>
              <a:defRPr/>
            </a:pPr>
            <a:fld id="{4D4858CF-98E5-4C64-B1AC-76E38CE55CBD}" type="slidenum">
              <a:rPr lang="es-UY"/>
              <a:pPr>
                <a:defRPr/>
              </a:pPr>
              <a:t>‹#›</a:t>
            </a:fld>
            <a:endParaRPr lang="es-UY"/>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UY"/>
          </a:p>
        </p:txBody>
      </p:sp>
      <p:sp>
        <p:nvSpPr>
          <p:cNvPr id="3" name="3 Marcador de fecha"/>
          <p:cNvSpPr>
            <a:spLocks noGrp="1"/>
          </p:cNvSpPr>
          <p:nvPr>
            <p:ph type="dt" sz="half" idx="10"/>
          </p:nvPr>
        </p:nvSpPr>
        <p:spPr/>
        <p:txBody>
          <a:bodyPr/>
          <a:lstStyle>
            <a:lvl1pPr>
              <a:defRPr/>
            </a:lvl1pPr>
          </a:lstStyle>
          <a:p>
            <a:pPr>
              <a:defRPr/>
            </a:pPr>
            <a:fld id="{968A909F-009C-4024-8174-5AD255C92B83}" type="datetimeFigureOut">
              <a:rPr lang="es-UY"/>
              <a:pPr>
                <a:defRPr/>
              </a:pPr>
              <a:t>11/08/2016</a:t>
            </a:fld>
            <a:endParaRPr lang="es-UY"/>
          </a:p>
        </p:txBody>
      </p:sp>
      <p:sp>
        <p:nvSpPr>
          <p:cNvPr id="4" name="4 Marcador de pie de página"/>
          <p:cNvSpPr>
            <a:spLocks noGrp="1"/>
          </p:cNvSpPr>
          <p:nvPr>
            <p:ph type="ftr" sz="quarter" idx="11"/>
          </p:nvPr>
        </p:nvSpPr>
        <p:spPr/>
        <p:txBody>
          <a:bodyPr/>
          <a:lstStyle>
            <a:lvl1pPr>
              <a:defRPr/>
            </a:lvl1pPr>
          </a:lstStyle>
          <a:p>
            <a:pPr>
              <a:defRPr/>
            </a:pPr>
            <a:endParaRPr lang="es-UY"/>
          </a:p>
        </p:txBody>
      </p:sp>
      <p:sp>
        <p:nvSpPr>
          <p:cNvPr id="5" name="5 Marcador de número de diapositiva"/>
          <p:cNvSpPr>
            <a:spLocks noGrp="1"/>
          </p:cNvSpPr>
          <p:nvPr>
            <p:ph type="sldNum" sz="quarter" idx="12"/>
          </p:nvPr>
        </p:nvSpPr>
        <p:spPr/>
        <p:txBody>
          <a:bodyPr/>
          <a:lstStyle>
            <a:lvl1pPr>
              <a:defRPr/>
            </a:lvl1pPr>
          </a:lstStyle>
          <a:p>
            <a:pPr>
              <a:defRPr/>
            </a:pPr>
            <a:fld id="{DF54539B-5D63-4918-8690-2F2F1570FDFF}" type="slidenum">
              <a:rPr lang="es-UY"/>
              <a:pPr>
                <a:defRPr/>
              </a:pPr>
              <a:t>‹#›</a:t>
            </a:fld>
            <a:endParaRPr lang="es-UY"/>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p:cNvSpPr>
            <a:spLocks noGrp="1"/>
          </p:cNvSpPr>
          <p:nvPr>
            <p:ph type="dt" sz="half" idx="10"/>
          </p:nvPr>
        </p:nvSpPr>
        <p:spPr/>
        <p:txBody>
          <a:bodyPr/>
          <a:lstStyle>
            <a:lvl1pPr>
              <a:defRPr/>
            </a:lvl1pPr>
          </a:lstStyle>
          <a:p>
            <a:pPr>
              <a:defRPr/>
            </a:pPr>
            <a:fld id="{9021E09B-E4A0-44BE-AB33-BE431D00C3A4}" type="datetimeFigureOut">
              <a:rPr lang="es-UY"/>
              <a:pPr>
                <a:defRPr/>
              </a:pPr>
              <a:t>11/08/2016</a:t>
            </a:fld>
            <a:endParaRPr lang="es-UY"/>
          </a:p>
        </p:txBody>
      </p:sp>
      <p:sp>
        <p:nvSpPr>
          <p:cNvPr id="3" name="4 Marcador de pie de página"/>
          <p:cNvSpPr>
            <a:spLocks noGrp="1"/>
          </p:cNvSpPr>
          <p:nvPr>
            <p:ph type="ftr" sz="quarter" idx="11"/>
          </p:nvPr>
        </p:nvSpPr>
        <p:spPr/>
        <p:txBody>
          <a:bodyPr/>
          <a:lstStyle>
            <a:lvl1pPr>
              <a:defRPr/>
            </a:lvl1pPr>
          </a:lstStyle>
          <a:p>
            <a:pPr>
              <a:defRPr/>
            </a:pPr>
            <a:endParaRPr lang="es-UY"/>
          </a:p>
        </p:txBody>
      </p:sp>
      <p:sp>
        <p:nvSpPr>
          <p:cNvPr id="4" name="5 Marcador de número de diapositiva"/>
          <p:cNvSpPr>
            <a:spLocks noGrp="1"/>
          </p:cNvSpPr>
          <p:nvPr>
            <p:ph type="sldNum" sz="quarter" idx="12"/>
          </p:nvPr>
        </p:nvSpPr>
        <p:spPr/>
        <p:txBody>
          <a:bodyPr/>
          <a:lstStyle>
            <a:lvl1pPr>
              <a:defRPr/>
            </a:lvl1pPr>
          </a:lstStyle>
          <a:p>
            <a:pPr>
              <a:defRPr/>
            </a:pPr>
            <a:fld id="{2C1F389F-9A7C-46CF-AB12-E77774EF3A57}" type="slidenum">
              <a:rPr lang="es-UY"/>
              <a:pPr>
                <a:defRPr/>
              </a:pPr>
              <a:t>‹#›</a:t>
            </a:fld>
            <a:endParaRPr lang="es-UY"/>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09603" y="273050"/>
            <a:ext cx="4011084" cy="1162050"/>
          </a:xfrm>
        </p:spPr>
        <p:txBody>
          <a:bodyPr anchor="b"/>
          <a:lstStyle>
            <a:lvl1pPr algn="l">
              <a:defRPr sz="2000" b="1"/>
            </a:lvl1pPr>
          </a:lstStyle>
          <a:p>
            <a:r>
              <a:rPr lang="es-ES" smtClean="0"/>
              <a:t>Haga clic para modificar el estilo de título del patrón</a:t>
            </a:r>
            <a:endParaRPr lang="es-UY"/>
          </a:p>
        </p:txBody>
      </p:sp>
      <p:sp>
        <p:nvSpPr>
          <p:cNvPr id="3" name="2 Marcador de contenido"/>
          <p:cNvSpPr>
            <a:spLocks noGrp="1"/>
          </p:cNvSpPr>
          <p:nvPr>
            <p:ph idx="1"/>
          </p:nvPr>
        </p:nvSpPr>
        <p:spPr>
          <a:xfrm>
            <a:off x="4766733" y="27306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a:p>
        </p:txBody>
      </p:sp>
      <p:sp>
        <p:nvSpPr>
          <p:cNvPr id="4" name="3 Marcador de texto"/>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05A4F802-BFD6-432C-90C1-6C44C141816D}" type="datetimeFigureOut">
              <a:rPr lang="es-UY"/>
              <a:pPr>
                <a:defRPr/>
              </a:pPr>
              <a:t>11/08/2016</a:t>
            </a:fld>
            <a:endParaRPr lang="es-UY"/>
          </a:p>
        </p:txBody>
      </p:sp>
      <p:sp>
        <p:nvSpPr>
          <p:cNvPr id="6" name="4 Marcador de pie de página"/>
          <p:cNvSpPr>
            <a:spLocks noGrp="1"/>
          </p:cNvSpPr>
          <p:nvPr>
            <p:ph type="ftr" sz="quarter" idx="11"/>
          </p:nvPr>
        </p:nvSpPr>
        <p:spPr/>
        <p:txBody>
          <a:bodyPr/>
          <a:lstStyle>
            <a:lvl1pPr>
              <a:defRPr/>
            </a:lvl1pPr>
          </a:lstStyle>
          <a:p>
            <a:pPr>
              <a:defRPr/>
            </a:pPr>
            <a:endParaRPr lang="es-UY"/>
          </a:p>
        </p:txBody>
      </p:sp>
      <p:sp>
        <p:nvSpPr>
          <p:cNvPr id="7" name="5 Marcador de número de diapositiva"/>
          <p:cNvSpPr>
            <a:spLocks noGrp="1"/>
          </p:cNvSpPr>
          <p:nvPr>
            <p:ph type="sldNum" sz="quarter" idx="12"/>
          </p:nvPr>
        </p:nvSpPr>
        <p:spPr/>
        <p:txBody>
          <a:bodyPr/>
          <a:lstStyle>
            <a:lvl1pPr>
              <a:defRPr/>
            </a:lvl1pPr>
          </a:lstStyle>
          <a:p>
            <a:pPr>
              <a:defRPr/>
            </a:pPr>
            <a:fld id="{A0920802-AA71-4E5A-B190-AAE8B60A8D62}" type="slidenum">
              <a:rPr lang="es-UY"/>
              <a:pPr>
                <a:defRPr/>
              </a:pPr>
              <a:t>‹#›</a:t>
            </a:fld>
            <a:endParaRPr lang="es-UY"/>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UY"/>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a:p>
        </p:txBody>
      </p:sp>
      <p:sp>
        <p:nvSpPr>
          <p:cNvPr id="4" name="Marcador de fecha 3"/>
          <p:cNvSpPr>
            <a:spLocks noGrp="1"/>
          </p:cNvSpPr>
          <p:nvPr>
            <p:ph type="dt" sz="half" idx="10"/>
          </p:nvPr>
        </p:nvSpPr>
        <p:spPr/>
        <p:txBody>
          <a:bodyPr/>
          <a:lstStyle>
            <a:lvl1pPr>
              <a:defRPr/>
            </a:lvl1pPr>
          </a:lstStyle>
          <a:p>
            <a:pPr>
              <a:defRPr/>
            </a:pPr>
            <a:fld id="{DE1842E0-0B76-45C2-B369-0B306E554DD0}" type="datetimeFigureOut">
              <a:rPr lang="es-UY"/>
              <a:pPr>
                <a:defRPr/>
              </a:pPr>
              <a:t>11/08/2016</a:t>
            </a:fld>
            <a:endParaRPr lang="es-UY"/>
          </a:p>
        </p:txBody>
      </p:sp>
      <p:sp>
        <p:nvSpPr>
          <p:cNvPr id="5" name="Marcador de pie de página 4"/>
          <p:cNvSpPr>
            <a:spLocks noGrp="1"/>
          </p:cNvSpPr>
          <p:nvPr>
            <p:ph type="ftr" sz="quarter" idx="11"/>
          </p:nvPr>
        </p:nvSpPr>
        <p:spPr/>
        <p:txBody>
          <a:bodyPr/>
          <a:lstStyle>
            <a:lvl1pPr>
              <a:defRPr/>
            </a:lvl1pPr>
          </a:lstStyle>
          <a:p>
            <a:pPr>
              <a:defRPr/>
            </a:pPr>
            <a:endParaRPr lang="es-UY"/>
          </a:p>
        </p:txBody>
      </p:sp>
      <p:sp>
        <p:nvSpPr>
          <p:cNvPr id="6" name="Marcador de número de diapositiva 5"/>
          <p:cNvSpPr>
            <a:spLocks noGrp="1"/>
          </p:cNvSpPr>
          <p:nvPr>
            <p:ph type="sldNum" sz="quarter" idx="12"/>
          </p:nvPr>
        </p:nvSpPr>
        <p:spPr/>
        <p:txBody>
          <a:bodyPr/>
          <a:lstStyle>
            <a:lvl1pPr>
              <a:defRPr/>
            </a:lvl1pPr>
          </a:lstStyle>
          <a:p>
            <a:pPr>
              <a:defRPr/>
            </a:pPr>
            <a:fld id="{7FD88BA5-71FF-42A5-B92D-7C832F5BB5F1}" type="slidenum">
              <a:rPr lang="es-UY"/>
              <a:pPr>
                <a:defRPr/>
              </a:pPr>
              <a:t>‹#›</a:t>
            </a:fld>
            <a:endParaRPr lang="es-UY"/>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389717" y="4800600"/>
            <a:ext cx="7315200" cy="566738"/>
          </a:xfrm>
        </p:spPr>
        <p:txBody>
          <a:bodyPr anchor="b"/>
          <a:lstStyle>
            <a:lvl1pPr algn="l">
              <a:defRPr sz="2000" b="1"/>
            </a:lvl1pPr>
          </a:lstStyle>
          <a:p>
            <a:r>
              <a:rPr lang="es-ES" smtClean="0"/>
              <a:t>Haga clic para modificar el estilo de título del patrón</a:t>
            </a:r>
            <a:endParaRPr lang="es-UY"/>
          </a:p>
        </p:txBody>
      </p:sp>
      <p:sp>
        <p:nvSpPr>
          <p:cNvPr id="3" name="2 Marcador de posición de imagen"/>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UY" noProof="0"/>
          </a:p>
        </p:txBody>
      </p:sp>
      <p:sp>
        <p:nvSpPr>
          <p:cNvPr id="4" name="3 Marcador de texto"/>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C1B218F0-961C-4F83-B72C-A6ACFBD0B354}" type="datetimeFigureOut">
              <a:rPr lang="es-UY"/>
              <a:pPr>
                <a:defRPr/>
              </a:pPr>
              <a:t>11/08/2016</a:t>
            </a:fld>
            <a:endParaRPr lang="es-UY"/>
          </a:p>
        </p:txBody>
      </p:sp>
      <p:sp>
        <p:nvSpPr>
          <p:cNvPr id="6" name="4 Marcador de pie de página"/>
          <p:cNvSpPr>
            <a:spLocks noGrp="1"/>
          </p:cNvSpPr>
          <p:nvPr>
            <p:ph type="ftr" sz="quarter" idx="11"/>
          </p:nvPr>
        </p:nvSpPr>
        <p:spPr/>
        <p:txBody>
          <a:bodyPr/>
          <a:lstStyle>
            <a:lvl1pPr>
              <a:defRPr/>
            </a:lvl1pPr>
          </a:lstStyle>
          <a:p>
            <a:pPr>
              <a:defRPr/>
            </a:pPr>
            <a:endParaRPr lang="es-UY"/>
          </a:p>
        </p:txBody>
      </p:sp>
      <p:sp>
        <p:nvSpPr>
          <p:cNvPr id="7" name="5 Marcador de número de diapositiva"/>
          <p:cNvSpPr>
            <a:spLocks noGrp="1"/>
          </p:cNvSpPr>
          <p:nvPr>
            <p:ph type="sldNum" sz="quarter" idx="12"/>
          </p:nvPr>
        </p:nvSpPr>
        <p:spPr/>
        <p:txBody>
          <a:bodyPr/>
          <a:lstStyle>
            <a:lvl1pPr>
              <a:defRPr/>
            </a:lvl1pPr>
          </a:lstStyle>
          <a:p>
            <a:pPr>
              <a:defRPr/>
            </a:pPr>
            <a:fld id="{CD4F1BE6-33C9-49C8-9AA3-401FA607D95D}" type="slidenum">
              <a:rPr lang="es-UY"/>
              <a:pPr>
                <a:defRPr/>
              </a:pPr>
              <a:t>‹#›</a:t>
            </a:fld>
            <a:endParaRPr lang="es-UY"/>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UY"/>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a:p>
        </p:txBody>
      </p:sp>
      <p:sp>
        <p:nvSpPr>
          <p:cNvPr id="4" name="3 Marcador de fecha"/>
          <p:cNvSpPr>
            <a:spLocks noGrp="1"/>
          </p:cNvSpPr>
          <p:nvPr>
            <p:ph type="dt" sz="half" idx="10"/>
          </p:nvPr>
        </p:nvSpPr>
        <p:spPr/>
        <p:txBody>
          <a:bodyPr/>
          <a:lstStyle>
            <a:lvl1pPr>
              <a:defRPr/>
            </a:lvl1pPr>
          </a:lstStyle>
          <a:p>
            <a:pPr>
              <a:defRPr/>
            </a:pPr>
            <a:fld id="{CC6678B2-B14C-4F89-AA08-D21D0AC6993C}" type="datetimeFigureOut">
              <a:rPr lang="es-UY"/>
              <a:pPr>
                <a:defRPr/>
              </a:pPr>
              <a:t>11/08/2016</a:t>
            </a:fld>
            <a:endParaRPr lang="es-UY"/>
          </a:p>
        </p:txBody>
      </p:sp>
      <p:sp>
        <p:nvSpPr>
          <p:cNvPr id="5" name="4 Marcador de pie de página"/>
          <p:cNvSpPr>
            <a:spLocks noGrp="1"/>
          </p:cNvSpPr>
          <p:nvPr>
            <p:ph type="ftr" sz="quarter" idx="11"/>
          </p:nvPr>
        </p:nvSpPr>
        <p:spPr/>
        <p:txBody>
          <a:bodyPr/>
          <a:lstStyle>
            <a:lvl1pPr>
              <a:defRPr/>
            </a:lvl1pPr>
          </a:lstStyle>
          <a:p>
            <a:pPr>
              <a:defRPr/>
            </a:pPr>
            <a:endParaRPr lang="es-UY"/>
          </a:p>
        </p:txBody>
      </p:sp>
      <p:sp>
        <p:nvSpPr>
          <p:cNvPr id="6" name="5 Marcador de número de diapositiva"/>
          <p:cNvSpPr>
            <a:spLocks noGrp="1"/>
          </p:cNvSpPr>
          <p:nvPr>
            <p:ph type="sldNum" sz="quarter" idx="12"/>
          </p:nvPr>
        </p:nvSpPr>
        <p:spPr/>
        <p:txBody>
          <a:bodyPr/>
          <a:lstStyle>
            <a:lvl1pPr>
              <a:defRPr/>
            </a:lvl1pPr>
          </a:lstStyle>
          <a:p>
            <a:pPr>
              <a:defRPr/>
            </a:pPr>
            <a:fld id="{3937EB52-0F7A-4EAE-9697-91073B3566DB}" type="slidenum">
              <a:rPr lang="es-UY"/>
              <a:pPr>
                <a:defRPr/>
              </a:pPr>
              <a:t>‹#›</a:t>
            </a:fld>
            <a:endParaRPr lang="es-UY"/>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11785600" y="274648"/>
            <a:ext cx="3657600" cy="5851525"/>
          </a:xfrm>
        </p:spPr>
        <p:txBody>
          <a:bodyPr vert="eaVert"/>
          <a:lstStyle/>
          <a:p>
            <a:r>
              <a:rPr lang="es-ES" smtClean="0"/>
              <a:t>Haga clic para modificar el estilo de título del patrón</a:t>
            </a:r>
            <a:endParaRPr lang="es-UY"/>
          </a:p>
        </p:txBody>
      </p:sp>
      <p:sp>
        <p:nvSpPr>
          <p:cNvPr id="3" name="2 Marcador de texto vertical"/>
          <p:cNvSpPr>
            <a:spLocks noGrp="1"/>
          </p:cNvSpPr>
          <p:nvPr>
            <p:ph type="body" orient="vert" idx="1"/>
          </p:nvPr>
        </p:nvSpPr>
        <p:spPr>
          <a:xfrm>
            <a:off x="812800" y="274648"/>
            <a:ext cx="107696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a:p>
        </p:txBody>
      </p:sp>
      <p:sp>
        <p:nvSpPr>
          <p:cNvPr id="4" name="3 Marcador de fecha"/>
          <p:cNvSpPr>
            <a:spLocks noGrp="1"/>
          </p:cNvSpPr>
          <p:nvPr>
            <p:ph type="dt" sz="half" idx="10"/>
          </p:nvPr>
        </p:nvSpPr>
        <p:spPr/>
        <p:txBody>
          <a:bodyPr/>
          <a:lstStyle>
            <a:lvl1pPr>
              <a:defRPr/>
            </a:lvl1pPr>
          </a:lstStyle>
          <a:p>
            <a:pPr>
              <a:defRPr/>
            </a:pPr>
            <a:fld id="{DB4491D9-EF4A-4A45-AA0C-4134F1C77D56}" type="datetimeFigureOut">
              <a:rPr lang="es-UY"/>
              <a:pPr>
                <a:defRPr/>
              </a:pPr>
              <a:t>11/08/2016</a:t>
            </a:fld>
            <a:endParaRPr lang="es-UY"/>
          </a:p>
        </p:txBody>
      </p:sp>
      <p:sp>
        <p:nvSpPr>
          <p:cNvPr id="5" name="4 Marcador de pie de página"/>
          <p:cNvSpPr>
            <a:spLocks noGrp="1"/>
          </p:cNvSpPr>
          <p:nvPr>
            <p:ph type="ftr" sz="quarter" idx="11"/>
          </p:nvPr>
        </p:nvSpPr>
        <p:spPr/>
        <p:txBody>
          <a:bodyPr/>
          <a:lstStyle>
            <a:lvl1pPr>
              <a:defRPr/>
            </a:lvl1pPr>
          </a:lstStyle>
          <a:p>
            <a:pPr>
              <a:defRPr/>
            </a:pPr>
            <a:endParaRPr lang="es-UY"/>
          </a:p>
        </p:txBody>
      </p:sp>
      <p:sp>
        <p:nvSpPr>
          <p:cNvPr id="6" name="5 Marcador de número de diapositiva"/>
          <p:cNvSpPr>
            <a:spLocks noGrp="1"/>
          </p:cNvSpPr>
          <p:nvPr>
            <p:ph type="sldNum" sz="quarter" idx="12"/>
          </p:nvPr>
        </p:nvSpPr>
        <p:spPr/>
        <p:txBody>
          <a:bodyPr/>
          <a:lstStyle>
            <a:lvl1pPr>
              <a:defRPr/>
            </a:lvl1pPr>
          </a:lstStyle>
          <a:p>
            <a:pPr>
              <a:defRPr/>
            </a:pPr>
            <a:fld id="{01B9C4DB-904F-432C-A807-3150CA8A93BD}" type="slidenum">
              <a:rPr lang="es-UY"/>
              <a:pPr>
                <a:defRPr/>
              </a:pPr>
              <a:t>‹#›</a:t>
            </a:fld>
            <a:endParaRPr lang="es-UY"/>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49" y="1709738"/>
            <a:ext cx="10515600" cy="2852737"/>
          </a:xfrm>
        </p:spPr>
        <p:txBody>
          <a:bodyPr anchor="b"/>
          <a:lstStyle>
            <a:lvl1pPr>
              <a:defRPr sz="6000"/>
            </a:lvl1pPr>
          </a:lstStyle>
          <a:p>
            <a:r>
              <a:rPr lang="es-ES" smtClean="0"/>
              <a:t>Haga clic para modificar el estilo de título del patrón</a:t>
            </a:r>
            <a:endParaRPr lang="es-UY"/>
          </a:p>
        </p:txBody>
      </p:sp>
      <p:sp>
        <p:nvSpPr>
          <p:cNvPr id="3" name="Marcador de texto 2"/>
          <p:cNvSpPr>
            <a:spLocks noGrp="1"/>
          </p:cNvSpPr>
          <p:nvPr>
            <p:ph type="body" idx="1"/>
          </p:nvPr>
        </p:nvSpPr>
        <p:spPr>
          <a:xfrm>
            <a:off x="831849" y="4589465"/>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lvl1pPr>
              <a:defRPr/>
            </a:lvl1pPr>
          </a:lstStyle>
          <a:p>
            <a:pPr>
              <a:defRPr/>
            </a:pPr>
            <a:fld id="{02DE0EB8-91B1-449B-86E4-59882DD3E575}" type="datetimeFigureOut">
              <a:rPr lang="es-UY"/>
              <a:pPr>
                <a:defRPr/>
              </a:pPr>
              <a:t>11/08/2016</a:t>
            </a:fld>
            <a:endParaRPr lang="es-UY"/>
          </a:p>
        </p:txBody>
      </p:sp>
      <p:sp>
        <p:nvSpPr>
          <p:cNvPr id="5" name="Marcador de pie de página 4"/>
          <p:cNvSpPr>
            <a:spLocks noGrp="1"/>
          </p:cNvSpPr>
          <p:nvPr>
            <p:ph type="ftr" sz="quarter" idx="11"/>
          </p:nvPr>
        </p:nvSpPr>
        <p:spPr/>
        <p:txBody>
          <a:bodyPr/>
          <a:lstStyle>
            <a:lvl1pPr>
              <a:defRPr/>
            </a:lvl1pPr>
          </a:lstStyle>
          <a:p>
            <a:pPr>
              <a:defRPr/>
            </a:pPr>
            <a:endParaRPr lang="es-UY"/>
          </a:p>
        </p:txBody>
      </p:sp>
      <p:sp>
        <p:nvSpPr>
          <p:cNvPr id="6" name="Marcador de número de diapositiva 5"/>
          <p:cNvSpPr>
            <a:spLocks noGrp="1"/>
          </p:cNvSpPr>
          <p:nvPr>
            <p:ph type="sldNum" sz="quarter" idx="12"/>
          </p:nvPr>
        </p:nvSpPr>
        <p:spPr/>
        <p:txBody>
          <a:bodyPr/>
          <a:lstStyle>
            <a:lvl1pPr>
              <a:defRPr/>
            </a:lvl1pPr>
          </a:lstStyle>
          <a:p>
            <a:pPr>
              <a:defRPr/>
            </a:pPr>
            <a:fld id="{6B4F1BD4-6318-49C1-9630-0F29B1F3EC2F}" type="slidenum">
              <a:rPr lang="es-UY"/>
              <a:pPr>
                <a:defRPr/>
              </a:pPr>
              <a:t>‹#›</a:t>
            </a:fld>
            <a:endParaRPr lang="es-UY"/>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UY"/>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a:p>
        </p:txBody>
      </p:sp>
      <p:sp>
        <p:nvSpPr>
          <p:cNvPr id="5" name="Marcador de fecha 3"/>
          <p:cNvSpPr>
            <a:spLocks noGrp="1"/>
          </p:cNvSpPr>
          <p:nvPr>
            <p:ph type="dt" sz="half" idx="10"/>
          </p:nvPr>
        </p:nvSpPr>
        <p:spPr/>
        <p:txBody>
          <a:bodyPr/>
          <a:lstStyle>
            <a:lvl1pPr>
              <a:defRPr/>
            </a:lvl1pPr>
          </a:lstStyle>
          <a:p>
            <a:pPr>
              <a:defRPr/>
            </a:pPr>
            <a:fld id="{877AD299-7BF4-423D-8BA4-8BC26C467653}" type="datetimeFigureOut">
              <a:rPr lang="es-UY"/>
              <a:pPr>
                <a:defRPr/>
              </a:pPr>
              <a:t>11/08/2016</a:t>
            </a:fld>
            <a:endParaRPr lang="es-UY"/>
          </a:p>
        </p:txBody>
      </p:sp>
      <p:sp>
        <p:nvSpPr>
          <p:cNvPr id="6" name="Marcador de pie de página 4"/>
          <p:cNvSpPr>
            <a:spLocks noGrp="1"/>
          </p:cNvSpPr>
          <p:nvPr>
            <p:ph type="ftr" sz="quarter" idx="11"/>
          </p:nvPr>
        </p:nvSpPr>
        <p:spPr/>
        <p:txBody>
          <a:bodyPr/>
          <a:lstStyle>
            <a:lvl1pPr>
              <a:defRPr/>
            </a:lvl1pPr>
          </a:lstStyle>
          <a:p>
            <a:pPr>
              <a:defRPr/>
            </a:pPr>
            <a:endParaRPr lang="es-UY"/>
          </a:p>
        </p:txBody>
      </p:sp>
      <p:sp>
        <p:nvSpPr>
          <p:cNvPr id="7" name="Marcador de número de diapositiva 5"/>
          <p:cNvSpPr>
            <a:spLocks noGrp="1"/>
          </p:cNvSpPr>
          <p:nvPr>
            <p:ph type="sldNum" sz="quarter" idx="12"/>
          </p:nvPr>
        </p:nvSpPr>
        <p:spPr/>
        <p:txBody>
          <a:bodyPr/>
          <a:lstStyle>
            <a:lvl1pPr>
              <a:defRPr/>
            </a:lvl1pPr>
          </a:lstStyle>
          <a:p>
            <a:pPr>
              <a:defRPr/>
            </a:pPr>
            <a:fld id="{FA3CA1EC-73A0-4039-BC14-FF7F6DE1019E}" type="slidenum">
              <a:rPr lang="es-UY"/>
              <a:pPr>
                <a:defRPr/>
              </a:pPr>
              <a:t>‹#›</a:t>
            </a:fld>
            <a:endParaRPr lang="es-UY"/>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6"/>
            <a:ext cx="10515600" cy="1325563"/>
          </a:xfrm>
        </p:spPr>
        <p:txBody>
          <a:bodyPr/>
          <a:lstStyle/>
          <a:p>
            <a:r>
              <a:rPr lang="es-ES" smtClean="0"/>
              <a:t>Haga clic para modificar el estilo de título del patrón</a:t>
            </a:r>
            <a:endParaRPr lang="es-UY"/>
          </a:p>
        </p:txBody>
      </p:sp>
      <p:sp>
        <p:nvSpPr>
          <p:cNvPr id="3" name="Marcador de texto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9"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a:p>
        </p:txBody>
      </p:sp>
      <p:sp>
        <p:nvSpPr>
          <p:cNvPr id="5" name="Marcador de texto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1"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a:p>
        </p:txBody>
      </p:sp>
      <p:sp>
        <p:nvSpPr>
          <p:cNvPr id="7" name="Marcador de fecha 3"/>
          <p:cNvSpPr>
            <a:spLocks noGrp="1"/>
          </p:cNvSpPr>
          <p:nvPr>
            <p:ph type="dt" sz="half" idx="10"/>
          </p:nvPr>
        </p:nvSpPr>
        <p:spPr/>
        <p:txBody>
          <a:bodyPr/>
          <a:lstStyle>
            <a:lvl1pPr>
              <a:defRPr/>
            </a:lvl1pPr>
          </a:lstStyle>
          <a:p>
            <a:pPr>
              <a:defRPr/>
            </a:pPr>
            <a:fld id="{5E74C690-5537-47A3-B002-4AC3E2668AAB}" type="datetimeFigureOut">
              <a:rPr lang="es-UY"/>
              <a:pPr>
                <a:defRPr/>
              </a:pPr>
              <a:t>11/08/2016</a:t>
            </a:fld>
            <a:endParaRPr lang="es-UY"/>
          </a:p>
        </p:txBody>
      </p:sp>
      <p:sp>
        <p:nvSpPr>
          <p:cNvPr id="8" name="Marcador de pie de página 4"/>
          <p:cNvSpPr>
            <a:spLocks noGrp="1"/>
          </p:cNvSpPr>
          <p:nvPr>
            <p:ph type="ftr" sz="quarter" idx="11"/>
          </p:nvPr>
        </p:nvSpPr>
        <p:spPr/>
        <p:txBody>
          <a:bodyPr/>
          <a:lstStyle>
            <a:lvl1pPr>
              <a:defRPr/>
            </a:lvl1pPr>
          </a:lstStyle>
          <a:p>
            <a:pPr>
              <a:defRPr/>
            </a:pPr>
            <a:endParaRPr lang="es-UY"/>
          </a:p>
        </p:txBody>
      </p:sp>
      <p:sp>
        <p:nvSpPr>
          <p:cNvPr id="9" name="Marcador de número de diapositiva 5"/>
          <p:cNvSpPr>
            <a:spLocks noGrp="1"/>
          </p:cNvSpPr>
          <p:nvPr>
            <p:ph type="sldNum" sz="quarter" idx="12"/>
          </p:nvPr>
        </p:nvSpPr>
        <p:spPr/>
        <p:txBody>
          <a:bodyPr/>
          <a:lstStyle>
            <a:lvl1pPr>
              <a:defRPr/>
            </a:lvl1pPr>
          </a:lstStyle>
          <a:p>
            <a:pPr>
              <a:defRPr/>
            </a:pPr>
            <a:fld id="{C19F792A-4177-45CE-BBE6-844B666EB30C}" type="slidenum">
              <a:rPr lang="es-UY"/>
              <a:pPr>
                <a:defRPr/>
              </a:pPr>
              <a:t>‹#›</a:t>
            </a:fld>
            <a:endParaRPr lang="es-UY"/>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UY"/>
          </a:p>
        </p:txBody>
      </p:sp>
      <p:sp>
        <p:nvSpPr>
          <p:cNvPr id="3" name="Marcador de fecha 3"/>
          <p:cNvSpPr>
            <a:spLocks noGrp="1"/>
          </p:cNvSpPr>
          <p:nvPr>
            <p:ph type="dt" sz="half" idx="10"/>
          </p:nvPr>
        </p:nvSpPr>
        <p:spPr/>
        <p:txBody>
          <a:bodyPr/>
          <a:lstStyle>
            <a:lvl1pPr>
              <a:defRPr/>
            </a:lvl1pPr>
          </a:lstStyle>
          <a:p>
            <a:pPr>
              <a:defRPr/>
            </a:pPr>
            <a:fld id="{D87F049B-36CF-43F2-91FE-950F71D591FA}" type="datetimeFigureOut">
              <a:rPr lang="es-UY"/>
              <a:pPr>
                <a:defRPr/>
              </a:pPr>
              <a:t>11/08/2016</a:t>
            </a:fld>
            <a:endParaRPr lang="es-UY"/>
          </a:p>
        </p:txBody>
      </p:sp>
      <p:sp>
        <p:nvSpPr>
          <p:cNvPr id="4" name="Marcador de pie de página 4"/>
          <p:cNvSpPr>
            <a:spLocks noGrp="1"/>
          </p:cNvSpPr>
          <p:nvPr>
            <p:ph type="ftr" sz="quarter" idx="11"/>
          </p:nvPr>
        </p:nvSpPr>
        <p:spPr/>
        <p:txBody>
          <a:bodyPr/>
          <a:lstStyle>
            <a:lvl1pPr>
              <a:defRPr/>
            </a:lvl1pPr>
          </a:lstStyle>
          <a:p>
            <a:pPr>
              <a:defRPr/>
            </a:pPr>
            <a:endParaRPr lang="es-UY"/>
          </a:p>
        </p:txBody>
      </p:sp>
      <p:sp>
        <p:nvSpPr>
          <p:cNvPr id="5" name="Marcador de número de diapositiva 5"/>
          <p:cNvSpPr>
            <a:spLocks noGrp="1"/>
          </p:cNvSpPr>
          <p:nvPr>
            <p:ph type="sldNum" sz="quarter" idx="12"/>
          </p:nvPr>
        </p:nvSpPr>
        <p:spPr/>
        <p:txBody>
          <a:bodyPr/>
          <a:lstStyle>
            <a:lvl1pPr>
              <a:defRPr/>
            </a:lvl1pPr>
          </a:lstStyle>
          <a:p>
            <a:pPr>
              <a:defRPr/>
            </a:pPr>
            <a:fld id="{0851B6B2-CD65-4033-A282-7E3B8EDB3327}" type="slidenum">
              <a:rPr lang="es-UY"/>
              <a:pPr>
                <a:defRPr/>
              </a:pPr>
              <a:t>‹#›</a:t>
            </a:fld>
            <a:endParaRPr lang="es-UY"/>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3"/>
          <p:cNvSpPr>
            <a:spLocks noGrp="1"/>
          </p:cNvSpPr>
          <p:nvPr>
            <p:ph type="dt" sz="half" idx="10"/>
          </p:nvPr>
        </p:nvSpPr>
        <p:spPr/>
        <p:txBody>
          <a:bodyPr/>
          <a:lstStyle>
            <a:lvl1pPr>
              <a:defRPr/>
            </a:lvl1pPr>
          </a:lstStyle>
          <a:p>
            <a:pPr>
              <a:defRPr/>
            </a:pPr>
            <a:fld id="{A6759E31-EC19-4EBA-8A85-BDBEDA0DED24}" type="datetimeFigureOut">
              <a:rPr lang="es-UY"/>
              <a:pPr>
                <a:defRPr/>
              </a:pPr>
              <a:t>11/08/2016</a:t>
            </a:fld>
            <a:endParaRPr lang="es-UY"/>
          </a:p>
        </p:txBody>
      </p:sp>
      <p:sp>
        <p:nvSpPr>
          <p:cNvPr id="3" name="Marcador de pie de página 4"/>
          <p:cNvSpPr>
            <a:spLocks noGrp="1"/>
          </p:cNvSpPr>
          <p:nvPr>
            <p:ph type="ftr" sz="quarter" idx="11"/>
          </p:nvPr>
        </p:nvSpPr>
        <p:spPr/>
        <p:txBody>
          <a:bodyPr/>
          <a:lstStyle>
            <a:lvl1pPr>
              <a:defRPr/>
            </a:lvl1pPr>
          </a:lstStyle>
          <a:p>
            <a:pPr>
              <a:defRPr/>
            </a:pPr>
            <a:endParaRPr lang="es-UY"/>
          </a:p>
        </p:txBody>
      </p:sp>
      <p:sp>
        <p:nvSpPr>
          <p:cNvPr id="4" name="Marcador de número de diapositiva 5"/>
          <p:cNvSpPr>
            <a:spLocks noGrp="1"/>
          </p:cNvSpPr>
          <p:nvPr>
            <p:ph type="sldNum" sz="quarter" idx="12"/>
          </p:nvPr>
        </p:nvSpPr>
        <p:spPr/>
        <p:txBody>
          <a:bodyPr/>
          <a:lstStyle>
            <a:lvl1pPr>
              <a:defRPr/>
            </a:lvl1pPr>
          </a:lstStyle>
          <a:p>
            <a:pPr>
              <a:defRPr/>
            </a:pPr>
            <a:fld id="{C700E9A6-F2D6-4E6C-9CB0-A056FBD42A53}" type="slidenum">
              <a:rPr lang="es-UY"/>
              <a:pPr>
                <a:defRPr/>
              </a:pPr>
              <a:t>‹#›</a:t>
            </a:fld>
            <a:endParaRPr lang="es-UY"/>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UY"/>
          </a:p>
        </p:txBody>
      </p:sp>
      <p:sp>
        <p:nvSpPr>
          <p:cNvPr id="3" name="Marcador de contenido 2"/>
          <p:cNvSpPr>
            <a:spLocks noGrp="1"/>
          </p:cNvSpPr>
          <p:nvPr>
            <p:ph idx="1"/>
          </p:nvPr>
        </p:nvSpPr>
        <p:spPr>
          <a:xfrm>
            <a:off x="5183188"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3"/>
          <p:cNvSpPr>
            <a:spLocks noGrp="1"/>
          </p:cNvSpPr>
          <p:nvPr>
            <p:ph type="dt" sz="half" idx="10"/>
          </p:nvPr>
        </p:nvSpPr>
        <p:spPr/>
        <p:txBody>
          <a:bodyPr/>
          <a:lstStyle>
            <a:lvl1pPr>
              <a:defRPr/>
            </a:lvl1pPr>
          </a:lstStyle>
          <a:p>
            <a:pPr>
              <a:defRPr/>
            </a:pPr>
            <a:fld id="{585AE665-75CF-45B9-BBEC-52D8910BB067}" type="datetimeFigureOut">
              <a:rPr lang="es-UY"/>
              <a:pPr>
                <a:defRPr/>
              </a:pPr>
              <a:t>11/08/2016</a:t>
            </a:fld>
            <a:endParaRPr lang="es-UY"/>
          </a:p>
        </p:txBody>
      </p:sp>
      <p:sp>
        <p:nvSpPr>
          <p:cNvPr id="6" name="Marcador de pie de página 4"/>
          <p:cNvSpPr>
            <a:spLocks noGrp="1"/>
          </p:cNvSpPr>
          <p:nvPr>
            <p:ph type="ftr" sz="quarter" idx="11"/>
          </p:nvPr>
        </p:nvSpPr>
        <p:spPr/>
        <p:txBody>
          <a:bodyPr/>
          <a:lstStyle>
            <a:lvl1pPr>
              <a:defRPr/>
            </a:lvl1pPr>
          </a:lstStyle>
          <a:p>
            <a:pPr>
              <a:defRPr/>
            </a:pPr>
            <a:endParaRPr lang="es-UY"/>
          </a:p>
        </p:txBody>
      </p:sp>
      <p:sp>
        <p:nvSpPr>
          <p:cNvPr id="7" name="Marcador de número de diapositiva 5"/>
          <p:cNvSpPr>
            <a:spLocks noGrp="1"/>
          </p:cNvSpPr>
          <p:nvPr>
            <p:ph type="sldNum" sz="quarter" idx="12"/>
          </p:nvPr>
        </p:nvSpPr>
        <p:spPr/>
        <p:txBody>
          <a:bodyPr/>
          <a:lstStyle>
            <a:lvl1pPr>
              <a:defRPr/>
            </a:lvl1pPr>
          </a:lstStyle>
          <a:p>
            <a:pPr>
              <a:defRPr/>
            </a:pPr>
            <a:fld id="{57270243-FD4E-450B-B5DF-B30AA6C2ED5E}" type="slidenum">
              <a:rPr lang="es-UY"/>
              <a:pPr>
                <a:defRPr/>
              </a:pPr>
              <a:t>‹#›</a:t>
            </a:fld>
            <a:endParaRPr lang="es-UY"/>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UY"/>
          </a:p>
        </p:txBody>
      </p:sp>
      <p:sp>
        <p:nvSpPr>
          <p:cNvPr id="3" name="Marcador de posición de imagen 2"/>
          <p:cNvSpPr>
            <a:spLocks noGrp="1"/>
          </p:cNvSpPr>
          <p:nvPr>
            <p:ph type="pic" idx="1"/>
          </p:nvPr>
        </p:nvSpPr>
        <p:spPr>
          <a:xfrm>
            <a:off x="5183188" y="987426"/>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UY" noProof="0"/>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3"/>
          <p:cNvSpPr>
            <a:spLocks noGrp="1"/>
          </p:cNvSpPr>
          <p:nvPr>
            <p:ph type="dt" sz="half" idx="10"/>
          </p:nvPr>
        </p:nvSpPr>
        <p:spPr/>
        <p:txBody>
          <a:bodyPr/>
          <a:lstStyle>
            <a:lvl1pPr>
              <a:defRPr/>
            </a:lvl1pPr>
          </a:lstStyle>
          <a:p>
            <a:pPr>
              <a:defRPr/>
            </a:pPr>
            <a:fld id="{C6268126-89E3-48B4-BE7D-6B34348E5B65}" type="datetimeFigureOut">
              <a:rPr lang="es-UY"/>
              <a:pPr>
                <a:defRPr/>
              </a:pPr>
              <a:t>11/08/2016</a:t>
            </a:fld>
            <a:endParaRPr lang="es-UY"/>
          </a:p>
        </p:txBody>
      </p:sp>
      <p:sp>
        <p:nvSpPr>
          <p:cNvPr id="6" name="Marcador de pie de página 4"/>
          <p:cNvSpPr>
            <a:spLocks noGrp="1"/>
          </p:cNvSpPr>
          <p:nvPr>
            <p:ph type="ftr" sz="quarter" idx="11"/>
          </p:nvPr>
        </p:nvSpPr>
        <p:spPr/>
        <p:txBody>
          <a:bodyPr/>
          <a:lstStyle>
            <a:lvl1pPr>
              <a:defRPr/>
            </a:lvl1pPr>
          </a:lstStyle>
          <a:p>
            <a:pPr>
              <a:defRPr/>
            </a:pPr>
            <a:endParaRPr lang="es-UY"/>
          </a:p>
        </p:txBody>
      </p:sp>
      <p:sp>
        <p:nvSpPr>
          <p:cNvPr id="7" name="Marcador de número de diapositiva 5"/>
          <p:cNvSpPr>
            <a:spLocks noGrp="1"/>
          </p:cNvSpPr>
          <p:nvPr>
            <p:ph type="sldNum" sz="quarter" idx="12"/>
          </p:nvPr>
        </p:nvSpPr>
        <p:spPr/>
        <p:txBody>
          <a:bodyPr/>
          <a:lstStyle>
            <a:lvl1pPr>
              <a:defRPr/>
            </a:lvl1pPr>
          </a:lstStyle>
          <a:p>
            <a:pPr>
              <a:defRPr/>
            </a:pPr>
            <a:fld id="{E77253F2-9E78-40B1-AFA7-AD1E5569800F}" type="slidenum">
              <a:rPr lang="es-UY"/>
              <a:pPr>
                <a:defRPr/>
              </a:pPr>
              <a:t>‹#›</a:t>
            </a:fld>
            <a:endParaRPr lang="es-UY"/>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Marcador de título 1"/>
          <p:cNvSpPr>
            <a:spLocks noGrp="1"/>
          </p:cNvSpPr>
          <p:nvPr>
            <p:ph type="title"/>
          </p:nvPr>
        </p:nvSpPr>
        <p:spPr bwMode="auto">
          <a:xfrm>
            <a:off x="838200" y="365125"/>
            <a:ext cx="10515600" cy="13255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ES" smtClean="0"/>
              <a:t>Haga clic para modificar el estilo de título del patrón</a:t>
            </a:r>
            <a:endParaRPr lang="es-UY" smtClean="0"/>
          </a:p>
        </p:txBody>
      </p:sp>
      <p:sp>
        <p:nvSpPr>
          <p:cNvPr id="1027" name="Marcador de texto 2"/>
          <p:cNvSpPr>
            <a:spLocks noGrp="1"/>
          </p:cNvSpPr>
          <p:nvPr>
            <p:ph type="body" idx="1"/>
          </p:nvPr>
        </p:nvSpPr>
        <p:spPr bwMode="auto">
          <a:xfrm>
            <a:off x="838200" y="1825625"/>
            <a:ext cx="10515600" cy="43513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smtClean="0"/>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9AC6E952-A8DF-408D-B080-A64B8D9A1142}" type="datetimeFigureOut">
              <a:rPr lang="es-UY"/>
              <a:pPr>
                <a:defRPr/>
              </a:pPr>
              <a:t>11/08/2016</a:t>
            </a:fld>
            <a:endParaRPr lang="es-UY"/>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s-UY"/>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62EFE15F-1DC7-4E5D-A107-3791D4AC58DB}" type="slidenum">
              <a:rPr lang="es-UY"/>
              <a:pPr>
                <a:defRPr/>
              </a:pPr>
              <a:t>‹#›</a:t>
            </a:fld>
            <a:endParaRPr lang="es-UY"/>
          </a:p>
        </p:txBody>
      </p:sp>
    </p:spTree>
  </p:cSld>
  <p:clrMap bg1="lt1" tx1="dk1" bg2="lt2" tx2="dk2" accent1="accent1" accent2="accent2" accent3="accent3" accent4="accent4" accent5="accent5" accent6="accent6" hlink="hlink" folHlink="folHlink"/>
  <p:sldLayoutIdLst>
    <p:sldLayoutId id="2147483671" r:id="rId1"/>
    <p:sldLayoutId id="2147483670" r:id="rId2"/>
    <p:sldLayoutId id="2147483669" r:id="rId3"/>
    <p:sldLayoutId id="2147483668" r:id="rId4"/>
    <p:sldLayoutId id="2147483667" r:id="rId5"/>
    <p:sldLayoutId id="2147483666" r:id="rId6"/>
    <p:sldLayoutId id="2147483665" r:id="rId7"/>
    <p:sldLayoutId id="2147483664" r:id="rId8"/>
    <p:sldLayoutId id="2147483663" r:id="rId9"/>
    <p:sldLayoutId id="2147483662" r:id="rId10"/>
    <p:sldLayoutId id="2147483661" r:id="rId11"/>
  </p:sldLayoutIdLst>
  <p:txStyles>
    <p:titleStyle>
      <a:lvl1pPr algn="l" rtl="0" fontAlgn="base">
        <a:lnSpc>
          <a:spcPct val="90000"/>
        </a:lnSpc>
        <a:spcBef>
          <a:spcPct val="0"/>
        </a:spcBef>
        <a:spcAft>
          <a:spcPct val="0"/>
        </a:spcAft>
        <a:defRPr sz="4400" kern="1200">
          <a:solidFill>
            <a:schemeClr val="tx1"/>
          </a:solidFill>
          <a:latin typeface="+mj-lt"/>
          <a:ea typeface="+mj-ea"/>
          <a:cs typeface="+mj-cs"/>
        </a:defRPr>
      </a:lvl1pPr>
      <a:lvl2pPr algn="l" rtl="0" fontAlgn="base">
        <a:lnSpc>
          <a:spcPct val="90000"/>
        </a:lnSpc>
        <a:spcBef>
          <a:spcPct val="0"/>
        </a:spcBef>
        <a:spcAft>
          <a:spcPct val="0"/>
        </a:spcAft>
        <a:defRPr sz="4400">
          <a:solidFill>
            <a:schemeClr val="tx1"/>
          </a:solidFill>
          <a:latin typeface="Calibri Light"/>
        </a:defRPr>
      </a:lvl2pPr>
      <a:lvl3pPr algn="l" rtl="0" fontAlgn="base">
        <a:lnSpc>
          <a:spcPct val="90000"/>
        </a:lnSpc>
        <a:spcBef>
          <a:spcPct val="0"/>
        </a:spcBef>
        <a:spcAft>
          <a:spcPct val="0"/>
        </a:spcAft>
        <a:defRPr sz="4400">
          <a:solidFill>
            <a:schemeClr val="tx1"/>
          </a:solidFill>
          <a:latin typeface="Calibri Light"/>
        </a:defRPr>
      </a:lvl3pPr>
      <a:lvl4pPr algn="l" rtl="0" fontAlgn="base">
        <a:lnSpc>
          <a:spcPct val="90000"/>
        </a:lnSpc>
        <a:spcBef>
          <a:spcPct val="0"/>
        </a:spcBef>
        <a:spcAft>
          <a:spcPct val="0"/>
        </a:spcAft>
        <a:defRPr sz="4400">
          <a:solidFill>
            <a:schemeClr val="tx1"/>
          </a:solidFill>
          <a:latin typeface="Calibri Light"/>
        </a:defRPr>
      </a:lvl4pPr>
      <a:lvl5pPr algn="l" rtl="0" fontAlgn="base">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p:titleStyle>
    <p:bodyStyle>
      <a:lvl1pPr marL="228600" indent="-228600" algn="l" rtl="0" fontAlgn="base">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UY"/>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314" name="1 Marcador de título"/>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ES" smtClean="0"/>
              <a:t>Haga clic para modificar el estilo de título del patrón</a:t>
            </a:r>
            <a:endParaRPr lang="es-UY" smtClean="0"/>
          </a:p>
        </p:txBody>
      </p:sp>
      <p:sp>
        <p:nvSpPr>
          <p:cNvPr id="13315" name="2 Marcador de texto"/>
          <p:cNvSpPr>
            <a:spLocks noGrp="1"/>
          </p:cNvSpPr>
          <p:nvPr>
            <p:ph type="body" idx="1"/>
          </p:nvPr>
        </p:nvSpPr>
        <p:spPr bwMode="auto">
          <a:xfrm>
            <a:off x="609600" y="1600200"/>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smtClean="0"/>
          </a:p>
        </p:txBody>
      </p:sp>
      <p:sp>
        <p:nvSpPr>
          <p:cNvPr id="4" name="3 Marcador de fecha"/>
          <p:cNvSpPr>
            <a:spLocks noGrp="1"/>
          </p:cNvSpPr>
          <p:nvPr>
            <p:ph type="dt" sz="half" idx="2"/>
          </p:nvPr>
        </p:nvSpPr>
        <p:spPr>
          <a:xfrm>
            <a:off x="609600" y="6356350"/>
            <a:ext cx="28448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632BC7DF-70A9-4E86-80B9-5F11B6EF829B}" type="datetimeFigureOut">
              <a:rPr lang="es-UY"/>
              <a:pPr>
                <a:defRPr/>
              </a:pPr>
              <a:t>11/08/2016</a:t>
            </a:fld>
            <a:endParaRPr lang="es-UY"/>
          </a:p>
        </p:txBody>
      </p:sp>
      <p:sp>
        <p:nvSpPr>
          <p:cNvPr id="5" name="4 Marcador de pie de página"/>
          <p:cNvSpPr>
            <a:spLocks noGrp="1"/>
          </p:cNvSpPr>
          <p:nvPr>
            <p:ph type="ftr" sz="quarter" idx="3"/>
          </p:nvPr>
        </p:nvSpPr>
        <p:spPr>
          <a:xfrm>
            <a:off x="4165600" y="6356350"/>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s-UY"/>
          </a:p>
        </p:txBody>
      </p:sp>
      <p:sp>
        <p:nvSpPr>
          <p:cNvPr id="6" name="5 Marcador de número de diapositiva"/>
          <p:cNvSpPr>
            <a:spLocks noGrp="1"/>
          </p:cNvSpPr>
          <p:nvPr>
            <p:ph type="sldNum" sz="quarter" idx="4"/>
          </p:nvPr>
        </p:nvSpPr>
        <p:spPr>
          <a:xfrm>
            <a:off x="8737600" y="6356350"/>
            <a:ext cx="28448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A9E88293-B1E7-4F7A-AFD8-C9A1C8BFC6FF}" type="slidenum">
              <a:rPr lang="es-UY"/>
              <a:pPr>
                <a:defRPr/>
              </a:pPr>
              <a:t>‹#›</a:t>
            </a:fld>
            <a:endParaRPr lang="es-UY"/>
          </a:p>
        </p:txBody>
      </p:sp>
    </p:spTree>
  </p:cSld>
  <p:clrMap bg1="lt1" tx1="dk1" bg2="lt2" tx2="dk2" accent1="accent1" accent2="accent2" accent3="accent3" accent4="accent4" accent5="accent5" accent6="accent6" hlink="hlink" folHlink="folHlink"/>
  <p:sldLayoutIdLst>
    <p:sldLayoutId id="2147483682" r:id="rId1"/>
    <p:sldLayoutId id="2147483681" r:id="rId2"/>
    <p:sldLayoutId id="2147483680" r:id="rId3"/>
    <p:sldLayoutId id="2147483679" r:id="rId4"/>
    <p:sldLayoutId id="2147483678" r:id="rId5"/>
    <p:sldLayoutId id="2147483677" r:id="rId6"/>
    <p:sldLayoutId id="2147483676" r:id="rId7"/>
    <p:sldLayoutId id="2147483675" r:id="rId8"/>
    <p:sldLayoutId id="2147483674" r:id="rId9"/>
    <p:sldLayoutId id="2147483673" r:id="rId10"/>
    <p:sldLayoutId id="2147483672"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UY"/>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15.xml"/><Relationship Id="rId4" Type="http://schemas.openxmlformats.org/officeDocument/2006/relationships/chart" Target="../charts/chart2.xml"/></Relationships>
</file>

<file path=ppt/slides/_rels/slide3.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2.xml"/><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p:cNvSpPr>
            <a:spLocks noChangeArrowheads="1"/>
          </p:cNvSpPr>
          <p:nvPr/>
        </p:nvSpPr>
        <p:spPr bwMode="auto">
          <a:xfrm>
            <a:off x="185738" y="1801813"/>
            <a:ext cx="11896725" cy="2062162"/>
          </a:xfrm>
          <a:prstGeom prst="rect">
            <a:avLst/>
          </a:prstGeom>
          <a:noFill/>
          <a:ln w="9525">
            <a:noFill/>
            <a:miter lim="800000"/>
            <a:headEnd/>
            <a:tailEnd/>
          </a:ln>
        </p:spPr>
        <p:txBody>
          <a:bodyPr anchor="ctr">
            <a:spAutoFit/>
          </a:bodyPr>
          <a:lstStyle/>
          <a:p>
            <a:r>
              <a:rPr lang="es-UY" sz="2400" b="1">
                <a:latin typeface="Times New Roman" pitchFamily="18" charset="0"/>
                <a:cs typeface="Times New Roman" pitchFamily="18" charset="0"/>
              </a:rPr>
              <a:t>   </a:t>
            </a:r>
            <a:r>
              <a:rPr lang="es-UY" sz="2800" b="1">
                <a:latin typeface="Times New Roman" pitchFamily="18" charset="0"/>
                <a:cs typeface="Times New Roman" pitchFamily="18" charset="0"/>
              </a:rPr>
              <a:t>PREVALENCIA DE ANEMIA EN PACIENTES CON ENFERMEDAD RENAL CRÓNICA  AL INGRESO AL PROGRAMA DE SALUD RENAL </a:t>
            </a:r>
            <a:endParaRPr lang="es-UY" sz="2400">
              <a:latin typeface="Times New Roman" pitchFamily="18" charset="0"/>
              <a:cs typeface="Times New Roman" pitchFamily="18" charset="0"/>
            </a:endParaRPr>
          </a:p>
          <a:p>
            <a:pPr eaLnBrk="0" hangingPunct="0"/>
            <a:endParaRPr lang="es-UY" sz="2400" u="sng">
              <a:latin typeface="Times New Roman" pitchFamily="18" charset="0"/>
              <a:cs typeface="Times New Roman" pitchFamily="18" charset="0"/>
            </a:endParaRPr>
          </a:p>
          <a:p>
            <a:pPr algn="ctr" eaLnBrk="0" hangingPunct="0"/>
            <a:r>
              <a:rPr lang="es-UY" sz="2400" u="sng">
                <a:latin typeface="Times New Roman" pitchFamily="18" charset="0"/>
                <a:cs typeface="Times New Roman" pitchFamily="18" charset="0"/>
              </a:rPr>
              <a:t> Campistrús MN</a:t>
            </a:r>
            <a:r>
              <a:rPr lang="es-UY" sz="2400">
                <a:latin typeface="Times New Roman" pitchFamily="18" charset="0"/>
                <a:cs typeface="Times New Roman" pitchFamily="18" charset="0"/>
              </a:rPr>
              <a:t>*, Chifflet L*, Ríos P**, Mazzuchi N**. </a:t>
            </a:r>
          </a:p>
          <a:p>
            <a:pPr algn="ctr" eaLnBrk="0" hangingPunct="0"/>
            <a:r>
              <a:rPr lang="es-UY" sz="2400">
                <a:latin typeface="Times New Roman" pitchFamily="18" charset="0"/>
                <a:cs typeface="Times New Roman" pitchFamily="18" charset="0"/>
              </a:rPr>
              <a:t>* Comité de Anemia SUN. ** Programa de Salud Renal Uruguay</a:t>
            </a:r>
          </a:p>
        </p:txBody>
      </p:sp>
      <p:sp>
        <p:nvSpPr>
          <p:cNvPr id="26626" name="2 CuadroTexto"/>
          <p:cNvSpPr txBox="1">
            <a:spLocks noChangeArrowheads="1"/>
          </p:cNvSpPr>
          <p:nvPr/>
        </p:nvSpPr>
        <p:spPr bwMode="auto">
          <a:xfrm>
            <a:off x="206375" y="4430713"/>
            <a:ext cx="11931650" cy="1938337"/>
          </a:xfrm>
          <a:prstGeom prst="rect">
            <a:avLst/>
          </a:prstGeom>
          <a:noFill/>
          <a:ln w="9525">
            <a:noFill/>
            <a:miter lim="800000"/>
            <a:headEnd/>
            <a:tailEnd/>
          </a:ln>
        </p:spPr>
        <p:txBody>
          <a:bodyPr>
            <a:spAutoFit/>
          </a:bodyPr>
          <a:lstStyle/>
          <a:p>
            <a:r>
              <a:rPr lang="es-VE" sz="2400" b="1">
                <a:latin typeface="Times New Roman" pitchFamily="18" charset="0"/>
                <a:cs typeface="Times New Roman" pitchFamily="18" charset="0"/>
              </a:rPr>
              <a:t>Objetivo</a:t>
            </a:r>
            <a:r>
              <a:rPr lang="es-VE" sz="2400">
                <a:latin typeface="Times New Roman" pitchFamily="18" charset="0"/>
                <a:cs typeface="Times New Roman" pitchFamily="18" charset="0"/>
              </a:rPr>
              <a:t>: Determinar la prevalencia de anemia en pacientes portadores de enfermedad renal</a:t>
            </a:r>
          </a:p>
          <a:p>
            <a:r>
              <a:rPr lang="es-VE" sz="2400">
                <a:latin typeface="Times New Roman" pitchFamily="18" charset="0"/>
                <a:cs typeface="Times New Roman" pitchFamily="18" charset="0"/>
              </a:rPr>
              <a:t>                crónica (ERC) en etapas 1 a 5 sin diálisis.</a:t>
            </a:r>
          </a:p>
          <a:p>
            <a:endParaRPr lang="es-VE" sz="2400">
              <a:latin typeface="Times New Roman" pitchFamily="18" charset="0"/>
              <a:cs typeface="Times New Roman" pitchFamily="18" charset="0"/>
            </a:endParaRPr>
          </a:p>
          <a:p>
            <a:r>
              <a:rPr lang="es-VE" sz="2400" b="1">
                <a:latin typeface="Times New Roman" pitchFamily="18" charset="0"/>
                <a:cs typeface="Times New Roman" pitchFamily="18" charset="0"/>
              </a:rPr>
              <a:t>Metodología</a:t>
            </a:r>
            <a:r>
              <a:rPr lang="es-VE" sz="2400">
                <a:latin typeface="Times New Roman" pitchFamily="18" charset="0"/>
                <a:cs typeface="Times New Roman" pitchFamily="18" charset="0"/>
              </a:rPr>
              <a:t>: Estudio observacional basado en el </a:t>
            </a:r>
            <a:r>
              <a:rPr lang="es-UY" sz="2400">
                <a:latin typeface="Times New Roman" pitchFamily="18" charset="0"/>
                <a:cs typeface="Times New Roman" pitchFamily="18" charset="0"/>
              </a:rPr>
              <a:t>análisis retrospectivo de datos al ingreso de</a:t>
            </a:r>
          </a:p>
          <a:p>
            <a:r>
              <a:rPr lang="es-UY" sz="2400">
                <a:latin typeface="Times New Roman" pitchFamily="18" charset="0"/>
                <a:cs typeface="Times New Roman" pitchFamily="18" charset="0"/>
              </a:rPr>
              <a:t>                       los pacientes al Registro del Programa de Salud Renal – Uruguay.</a:t>
            </a:r>
            <a:r>
              <a:rPr lang="es-VE" sz="2400">
                <a:latin typeface="Times New Roman" pitchFamily="18" charset="0"/>
                <a:cs typeface="Times New Roman" pitchFamily="18" charset="0"/>
              </a:rPr>
              <a:t> </a:t>
            </a:r>
            <a:endParaRPr lang="es-UY" sz="240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3 Título"/>
          <p:cNvSpPr>
            <a:spLocks noGrp="1"/>
          </p:cNvSpPr>
          <p:nvPr>
            <p:ph type="title"/>
          </p:nvPr>
        </p:nvSpPr>
        <p:spPr>
          <a:xfrm>
            <a:off x="206375" y="98425"/>
            <a:ext cx="5551488" cy="1441450"/>
          </a:xfrm>
        </p:spPr>
        <p:txBody>
          <a:bodyPr/>
          <a:lstStyle/>
          <a:p>
            <a:pPr algn="l"/>
            <a:r>
              <a:rPr lang="es-VE" sz="2400" b="1" smtClean="0">
                <a:latin typeface="Times New Roman" pitchFamily="18" charset="0"/>
                <a:cs typeface="Times New Roman" pitchFamily="18" charset="0"/>
              </a:rPr>
              <a:t>Población.</a:t>
            </a:r>
            <a:r>
              <a:rPr lang="es-VE" sz="2400" smtClean="0">
                <a:latin typeface="Times New Roman" pitchFamily="18" charset="0"/>
                <a:cs typeface="Times New Roman" pitchFamily="18" charset="0"/>
              </a:rPr>
              <a:t> </a:t>
            </a:r>
            <a:r>
              <a:rPr lang="es-VE" sz="2400" b="1" smtClean="0">
                <a:latin typeface="Times New Roman" pitchFamily="18" charset="0"/>
                <a:cs typeface="Times New Roman" pitchFamily="18" charset="0"/>
              </a:rPr>
              <a:t>N= 11649 pacientes con ERC y</a:t>
            </a:r>
            <a:r>
              <a:rPr lang="es-VE" sz="2400" smtClean="0">
                <a:latin typeface="Times New Roman" pitchFamily="18" charset="0"/>
                <a:cs typeface="Times New Roman" pitchFamily="18" charset="0"/>
              </a:rPr>
              <a:t> </a:t>
            </a:r>
            <a:r>
              <a:rPr lang="es-VE" sz="2400" b="1" smtClean="0">
                <a:latin typeface="Times New Roman" pitchFamily="18" charset="0"/>
                <a:cs typeface="Times New Roman" pitchFamily="18" charset="0"/>
              </a:rPr>
              <a:t>control de Hb al ingreso al PSR.</a:t>
            </a:r>
            <a:r>
              <a:rPr lang="es-VE" sz="2000" b="1" smtClean="0">
                <a:latin typeface="Times New Roman" pitchFamily="18" charset="0"/>
                <a:cs typeface="Times New Roman" pitchFamily="18" charset="0"/>
              </a:rPr>
              <a:t/>
            </a:r>
            <a:br>
              <a:rPr lang="es-VE" sz="2000" b="1" smtClean="0">
                <a:latin typeface="Times New Roman" pitchFamily="18" charset="0"/>
                <a:cs typeface="Times New Roman" pitchFamily="18" charset="0"/>
              </a:rPr>
            </a:br>
            <a:r>
              <a:rPr lang="es-VE" sz="2000" smtClean="0">
                <a:latin typeface="Times New Roman" pitchFamily="18" charset="0"/>
                <a:cs typeface="Times New Roman" pitchFamily="18" charset="0"/>
              </a:rPr>
              <a:t>Diagnóstico de ERC: signos de daño renal </a:t>
            </a:r>
            <a:r>
              <a:rPr lang="es-UY" sz="2000" smtClean="0">
                <a:latin typeface="Times New Roman" pitchFamily="18" charset="0"/>
                <a:cs typeface="Times New Roman" pitchFamily="18" charset="0"/>
              </a:rPr>
              <a:t> y/o FG    &lt; 60 ml/min durante más de 3 meses.</a:t>
            </a:r>
          </a:p>
        </p:txBody>
      </p:sp>
      <p:graphicFrame>
        <p:nvGraphicFramePr>
          <p:cNvPr id="10" name="9 Marcador de contenido"/>
          <p:cNvGraphicFramePr>
            <a:graphicFrameLocks noGrp="1"/>
          </p:cNvGraphicFramePr>
          <p:nvPr>
            <p:ph sz="half" idx="1"/>
          </p:nvPr>
        </p:nvGraphicFramePr>
        <p:xfrm>
          <a:off x="309563" y="1606550"/>
          <a:ext cx="4894262" cy="5121275"/>
        </p:xfrm>
        <a:graphic>
          <a:graphicData uri="http://schemas.openxmlformats.org/drawingml/2006/table">
            <a:tbl>
              <a:tblPr bandRow="1">
                <a:tableStyleId>{46F890A9-2807-4EBB-B81D-B2AA78EC7F39}</a:tableStyleId>
              </a:tblPr>
              <a:tblGrid>
                <a:gridCol w="3124607"/>
                <a:gridCol w="1768510"/>
              </a:tblGrid>
              <a:tr h="370840">
                <a:tc>
                  <a:txBody>
                    <a:bodyPr/>
                    <a:lstStyle/>
                    <a:p>
                      <a:r>
                        <a:rPr lang="es-VE" sz="2200" dirty="0" smtClean="0">
                          <a:latin typeface="Times New Roman" pitchFamily="18" charset="0"/>
                          <a:cs typeface="Times New Roman" pitchFamily="18" charset="0"/>
                        </a:rPr>
                        <a:t>Edad promedio</a:t>
                      </a:r>
                      <a:endParaRPr lang="es-UY" sz="2200" dirty="0">
                        <a:latin typeface="Times New Roman" pitchFamily="18" charset="0"/>
                        <a:cs typeface="Times New Roman" pitchFamily="18" charset="0"/>
                      </a:endParaRPr>
                    </a:p>
                  </a:txBody>
                  <a:tcPr marL="121920" marR="12192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a:r>
                        <a:rPr lang="es-VE" sz="2200" dirty="0" smtClean="0">
                          <a:latin typeface="Times New Roman" pitchFamily="18" charset="0"/>
                          <a:cs typeface="Times New Roman" pitchFamily="18" charset="0"/>
                        </a:rPr>
                        <a:t>68 a. ± 14</a:t>
                      </a:r>
                      <a:endParaRPr lang="es-UY" sz="2200" dirty="0">
                        <a:latin typeface="Times New Roman" pitchFamily="18" charset="0"/>
                        <a:cs typeface="Times New Roman" pitchFamily="18" charset="0"/>
                      </a:endParaRPr>
                    </a:p>
                  </a:txBody>
                  <a:tcPr marL="121920" marR="12192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r>
              <a:tr h="370840">
                <a:tc>
                  <a:txBody>
                    <a:bodyPr/>
                    <a:lstStyle/>
                    <a:p>
                      <a:r>
                        <a:rPr lang="es-VE" sz="2200" dirty="0" smtClean="0">
                          <a:latin typeface="Times New Roman" pitchFamily="18" charset="0"/>
                          <a:cs typeface="Times New Roman" pitchFamily="18" charset="0"/>
                        </a:rPr>
                        <a:t>Sexo masculino</a:t>
                      </a:r>
                      <a:endParaRPr lang="es-UY" sz="2200" dirty="0">
                        <a:latin typeface="Times New Roman" pitchFamily="18" charset="0"/>
                        <a:cs typeface="Times New Roman" pitchFamily="18" charset="0"/>
                      </a:endParaRPr>
                    </a:p>
                  </a:txBody>
                  <a:tcPr marL="121920" marR="121920">
                    <a:lnL w="12700" cap="flat" cmpd="sng" algn="ctr">
                      <a:solidFill>
                        <a:schemeClr val="tx1"/>
                      </a:solidFill>
                      <a:prstDash val="solid"/>
                      <a:round/>
                      <a:headEnd type="none" w="med" len="med"/>
                      <a:tailEnd type="none" w="med" len="med"/>
                    </a:lnL>
                  </a:tcPr>
                </a:tc>
                <a:tc>
                  <a:txBody>
                    <a:bodyPr/>
                    <a:lstStyle/>
                    <a:p>
                      <a:pPr algn="ctr"/>
                      <a:r>
                        <a:rPr lang="es-VE" sz="2200" dirty="0" smtClean="0">
                          <a:latin typeface="Times New Roman" pitchFamily="18" charset="0"/>
                          <a:cs typeface="Times New Roman" pitchFamily="18" charset="0"/>
                        </a:rPr>
                        <a:t>56,8 %</a:t>
                      </a:r>
                      <a:endParaRPr lang="es-UY" sz="2200" dirty="0">
                        <a:latin typeface="Times New Roman" pitchFamily="18" charset="0"/>
                        <a:cs typeface="Times New Roman" pitchFamily="18" charset="0"/>
                      </a:endParaRPr>
                    </a:p>
                  </a:txBody>
                  <a:tcPr marL="121920" marR="121920">
                    <a:lnR w="12700" cap="flat" cmpd="sng" algn="ctr">
                      <a:solidFill>
                        <a:schemeClr val="tx1"/>
                      </a:solidFill>
                      <a:prstDash val="solid"/>
                      <a:round/>
                      <a:headEnd type="none" w="med" len="med"/>
                      <a:tailEnd type="none" w="med" len="med"/>
                    </a:lnR>
                  </a:tcPr>
                </a:tc>
              </a:tr>
              <a:tr h="370840">
                <a:tc>
                  <a:txBody>
                    <a:bodyPr/>
                    <a:lstStyle/>
                    <a:p>
                      <a:r>
                        <a:rPr lang="es-VE" sz="2200" dirty="0" smtClean="0">
                          <a:latin typeface="Times New Roman" pitchFamily="18" charset="0"/>
                          <a:cs typeface="Times New Roman" pitchFamily="18" charset="0"/>
                        </a:rPr>
                        <a:t>Raza blanca</a:t>
                      </a:r>
                      <a:endParaRPr lang="es-UY" sz="2200" dirty="0">
                        <a:latin typeface="Times New Roman" pitchFamily="18" charset="0"/>
                        <a:cs typeface="Times New Roman" pitchFamily="18" charset="0"/>
                      </a:endParaRPr>
                    </a:p>
                  </a:txBody>
                  <a:tcPr marL="121920" marR="121920">
                    <a:lnL w="12700" cap="flat" cmpd="sng" algn="ctr">
                      <a:solidFill>
                        <a:schemeClr val="tx1"/>
                      </a:solidFill>
                      <a:prstDash val="solid"/>
                      <a:round/>
                      <a:headEnd type="none" w="med" len="med"/>
                      <a:tailEnd type="none" w="med" len="med"/>
                    </a:lnL>
                  </a:tcPr>
                </a:tc>
                <a:tc>
                  <a:txBody>
                    <a:bodyPr/>
                    <a:lstStyle/>
                    <a:p>
                      <a:pPr algn="ctr"/>
                      <a:r>
                        <a:rPr lang="es-VE" sz="2200" dirty="0" smtClean="0">
                          <a:latin typeface="Times New Roman" pitchFamily="18" charset="0"/>
                          <a:cs typeface="Times New Roman" pitchFamily="18" charset="0"/>
                        </a:rPr>
                        <a:t>91,3 %</a:t>
                      </a:r>
                      <a:endParaRPr lang="es-UY" sz="2200" dirty="0">
                        <a:latin typeface="Times New Roman" pitchFamily="18" charset="0"/>
                        <a:cs typeface="Times New Roman" pitchFamily="18" charset="0"/>
                      </a:endParaRPr>
                    </a:p>
                  </a:txBody>
                  <a:tcPr marL="121920" marR="121920">
                    <a:lnR w="12700" cap="flat" cmpd="sng" algn="ctr">
                      <a:solidFill>
                        <a:schemeClr val="tx1"/>
                      </a:solidFill>
                      <a:prstDash val="solid"/>
                      <a:round/>
                      <a:headEnd type="none" w="med" len="med"/>
                      <a:tailEnd type="none" w="med" len="med"/>
                    </a:lnR>
                  </a:tcPr>
                </a:tc>
              </a:tr>
              <a:tr h="370840">
                <a:tc>
                  <a:txBody>
                    <a:bodyPr/>
                    <a:lstStyle/>
                    <a:p>
                      <a:r>
                        <a:rPr lang="es-VE" sz="2200" dirty="0" smtClean="0">
                          <a:latin typeface="Times New Roman" pitchFamily="18" charset="0"/>
                          <a:cs typeface="Times New Roman" pitchFamily="18" charset="0"/>
                        </a:rPr>
                        <a:t>Diabetes</a:t>
                      </a:r>
                      <a:endParaRPr lang="es-UY" sz="2200" dirty="0">
                        <a:latin typeface="Times New Roman" pitchFamily="18" charset="0"/>
                        <a:cs typeface="Times New Roman" pitchFamily="18" charset="0"/>
                      </a:endParaRPr>
                    </a:p>
                  </a:txBody>
                  <a:tcPr marL="121920" marR="121920">
                    <a:lnL w="12700" cap="flat" cmpd="sng" algn="ctr">
                      <a:solidFill>
                        <a:schemeClr val="tx1"/>
                      </a:solidFill>
                      <a:prstDash val="solid"/>
                      <a:round/>
                      <a:headEnd type="none" w="med" len="med"/>
                      <a:tailEnd type="none" w="med" len="med"/>
                    </a:lnL>
                  </a:tcPr>
                </a:tc>
                <a:tc>
                  <a:txBody>
                    <a:bodyPr/>
                    <a:lstStyle/>
                    <a:p>
                      <a:pPr algn="ctr"/>
                      <a:r>
                        <a:rPr lang="es-VE" sz="2200" dirty="0" smtClean="0">
                          <a:latin typeface="Times New Roman" pitchFamily="18" charset="0"/>
                          <a:cs typeface="Times New Roman" pitchFamily="18" charset="0"/>
                        </a:rPr>
                        <a:t>37,4 %</a:t>
                      </a:r>
                      <a:endParaRPr lang="es-UY" sz="2200" dirty="0">
                        <a:latin typeface="Times New Roman" pitchFamily="18" charset="0"/>
                        <a:cs typeface="Times New Roman" pitchFamily="18" charset="0"/>
                      </a:endParaRPr>
                    </a:p>
                  </a:txBody>
                  <a:tcPr marL="121920" marR="121920">
                    <a:lnR w="12700" cap="flat" cmpd="sng" algn="ctr">
                      <a:solidFill>
                        <a:schemeClr val="tx1"/>
                      </a:solidFill>
                      <a:prstDash val="solid"/>
                      <a:round/>
                      <a:headEnd type="none" w="med" len="med"/>
                      <a:tailEnd type="none" w="med" len="med"/>
                    </a:lnR>
                  </a:tcPr>
                </a:tc>
              </a:tr>
              <a:tr h="370840">
                <a:tc>
                  <a:txBody>
                    <a:bodyPr/>
                    <a:lstStyle/>
                    <a:p>
                      <a:r>
                        <a:rPr lang="es-VE" sz="2200" dirty="0" smtClean="0">
                          <a:latin typeface="Times New Roman" pitchFamily="18" charset="0"/>
                          <a:cs typeface="Times New Roman" pitchFamily="18" charset="0"/>
                        </a:rPr>
                        <a:t>Portador de HTA</a:t>
                      </a:r>
                      <a:endParaRPr lang="es-UY" sz="2200" dirty="0">
                        <a:latin typeface="Times New Roman" pitchFamily="18" charset="0"/>
                        <a:cs typeface="Times New Roman" pitchFamily="18" charset="0"/>
                      </a:endParaRPr>
                    </a:p>
                  </a:txBody>
                  <a:tcPr marL="121920" marR="121920">
                    <a:lnL w="12700" cap="flat" cmpd="sng" algn="ctr">
                      <a:solidFill>
                        <a:schemeClr val="tx1"/>
                      </a:solidFill>
                      <a:prstDash val="solid"/>
                      <a:round/>
                      <a:headEnd type="none" w="med" len="med"/>
                      <a:tailEnd type="none" w="med" len="med"/>
                    </a:lnL>
                  </a:tcPr>
                </a:tc>
                <a:tc>
                  <a:txBody>
                    <a:bodyPr/>
                    <a:lstStyle/>
                    <a:p>
                      <a:pPr algn="ctr"/>
                      <a:r>
                        <a:rPr lang="es-VE" sz="2200" dirty="0" smtClean="0">
                          <a:latin typeface="Times New Roman" pitchFamily="18" charset="0"/>
                          <a:cs typeface="Times New Roman" pitchFamily="18" charset="0"/>
                        </a:rPr>
                        <a:t>84,7 %</a:t>
                      </a:r>
                      <a:endParaRPr lang="es-UY" sz="2200" dirty="0">
                        <a:latin typeface="Times New Roman" pitchFamily="18" charset="0"/>
                        <a:cs typeface="Times New Roman" pitchFamily="18" charset="0"/>
                      </a:endParaRPr>
                    </a:p>
                  </a:txBody>
                  <a:tcPr marL="121920" marR="121920">
                    <a:lnR w="12700" cap="flat" cmpd="sng" algn="ctr">
                      <a:solidFill>
                        <a:schemeClr val="tx1"/>
                      </a:solidFill>
                      <a:prstDash val="solid"/>
                      <a:round/>
                      <a:headEnd type="none" w="med" len="med"/>
                      <a:tailEnd type="none" w="med" len="med"/>
                    </a:lnR>
                  </a:tcPr>
                </a:tc>
              </a:tr>
              <a:tr h="370840">
                <a:tc>
                  <a:txBody>
                    <a:bodyPr/>
                    <a:lstStyle/>
                    <a:p>
                      <a:r>
                        <a:rPr lang="es-VE" sz="2200" dirty="0" smtClean="0">
                          <a:latin typeface="Times New Roman" pitchFamily="18" charset="0"/>
                          <a:cs typeface="Times New Roman" pitchFamily="18" charset="0"/>
                        </a:rPr>
                        <a:t>Cardiopatía Isquémica</a:t>
                      </a:r>
                      <a:endParaRPr lang="es-UY" sz="2200" dirty="0">
                        <a:latin typeface="Times New Roman" pitchFamily="18" charset="0"/>
                        <a:cs typeface="Times New Roman" pitchFamily="18" charset="0"/>
                      </a:endParaRPr>
                    </a:p>
                  </a:txBody>
                  <a:tcPr marL="121920" marR="121920">
                    <a:lnL w="12700" cap="flat" cmpd="sng" algn="ctr">
                      <a:solidFill>
                        <a:schemeClr val="tx1"/>
                      </a:solidFill>
                      <a:prstDash val="solid"/>
                      <a:round/>
                      <a:headEnd type="none" w="med" len="med"/>
                      <a:tailEnd type="none" w="med" len="med"/>
                    </a:lnL>
                  </a:tcPr>
                </a:tc>
                <a:tc>
                  <a:txBody>
                    <a:bodyPr/>
                    <a:lstStyle/>
                    <a:p>
                      <a:pPr algn="ctr"/>
                      <a:r>
                        <a:rPr lang="es-VE" sz="2200" dirty="0" smtClean="0">
                          <a:latin typeface="Times New Roman" pitchFamily="18" charset="0"/>
                          <a:cs typeface="Times New Roman" pitchFamily="18" charset="0"/>
                        </a:rPr>
                        <a:t>21,2 %</a:t>
                      </a:r>
                      <a:endParaRPr lang="es-UY" sz="2200" dirty="0">
                        <a:latin typeface="Times New Roman" pitchFamily="18" charset="0"/>
                        <a:cs typeface="Times New Roman" pitchFamily="18" charset="0"/>
                      </a:endParaRPr>
                    </a:p>
                  </a:txBody>
                  <a:tcPr marL="121920" marR="121920">
                    <a:lnR w="12700" cap="flat" cmpd="sng" algn="ctr">
                      <a:solidFill>
                        <a:schemeClr val="tx1"/>
                      </a:solidFill>
                      <a:prstDash val="solid"/>
                      <a:round/>
                      <a:headEnd type="none" w="med" len="med"/>
                      <a:tailEnd type="none" w="med" len="med"/>
                    </a:lnR>
                  </a:tcPr>
                </a:tc>
              </a:tr>
              <a:tr h="370840">
                <a:tc>
                  <a:txBody>
                    <a:bodyPr/>
                    <a:lstStyle/>
                    <a:p>
                      <a:r>
                        <a:rPr lang="es-VE" sz="2200" dirty="0" smtClean="0">
                          <a:latin typeface="Times New Roman" pitchFamily="18" charset="0"/>
                          <a:cs typeface="Times New Roman" pitchFamily="18" charset="0"/>
                        </a:rPr>
                        <a:t>Insuficiencia cardíaca</a:t>
                      </a:r>
                      <a:endParaRPr lang="es-UY" sz="2200" dirty="0">
                        <a:latin typeface="Times New Roman" pitchFamily="18" charset="0"/>
                        <a:cs typeface="Times New Roman" pitchFamily="18" charset="0"/>
                      </a:endParaRPr>
                    </a:p>
                  </a:txBody>
                  <a:tcPr marL="121920" marR="121920">
                    <a:lnL w="12700" cap="flat" cmpd="sng" algn="ctr">
                      <a:solidFill>
                        <a:schemeClr val="tx1"/>
                      </a:solidFill>
                      <a:prstDash val="solid"/>
                      <a:round/>
                      <a:headEnd type="none" w="med" len="med"/>
                      <a:tailEnd type="none" w="med" len="med"/>
                    </a:lnL>
                  </a:tcPr>
                </a:tc>
                <a:tc>
                  <a:txBody>
                    <a:bodyPr/>
                    <a:lstStyle/>
                    <a:p>
                      <a:pPr algn="ctr"/>
                      <a:r>
                        <a:rPr lang="es-VE" sz="2200" dirty="0" smtClean="0">
                          <a:latin typeface="Times New Roman" pitchFamily="18" charset="0"/>
                          <a:cs typeface="Times New Roman" pitchFamily="18" charset="0"/>
                        </a:rPr>
                        <a:t> 8,8 %</a:t>
                      </a:r>
                      <a:endParaRPr lang="es-UY" sz="2200" dirty="0">
                        <a:latin typeface="Times New Roman" pitchFamily="18" charset="0"/>
                        <a:cs typeface="Times New Roman" pitchFamily="18" charset="0"/>
                      </a:endParaRPr>
                    </a:p>
                  </a:txBody>
                  <a:tcPr marL="121920" marR="121920">
                    <a:lnR w="12700" cap="flat" cmpd="sng" algn="ctr">
                      <a:solidFill>
                        <a:schemeClr val="tx1"/>
                      </a:solidFill>
                      <a:prstDash val="solid"/>
                      <a:round/>
                      <a:headEnd type="none" w="med" len="med"/>
                      <a:tailEnd type="none" w="med" len="med"/>
                    </a:lnR>
                  </a:tcPr>
                </a:tc>
              </a:tr>
              <a:tr h="370840">
                <a:tc>
                  <a:txBody>
                    <a:bodyPr/>
                    <a:lstStyle/>
                    <a:p>
                      <a:r>
                        <a:rPr lang="es-VE" sz="2200" dirty="0" smtClean="0">
                          <a:latin typeface="Times New Roman" pitchFamily="18" charset="0"/>
                          <a:cs typeface="Times New Roman" pitchFamily="18" charset="0"/>
                        </a:rPr>
                        <a:t>Tabaquismo</a:t>
                      </a:r>
                      <a:endParaRPr lang="es-UY" sz="2200" dirty="0">
                        <a:latin typeface="Times New Roman" pitchFamily="18" charset="0"/>
                        <a:cs typeface="Times New Roman" pitchFamily="18" charset="0"/>
                      </a:endParaRPr>
                    </a:p>
                  </a:txBody>
                  <a:tcPr marL="121920" marR="121920">
                    <a:lnL w="12700" cap="flat" cmpd="sng" algn="ctr">
                      <a:solidFill>
                        <a:schemeClr val="tx1"/>
                      </a:solidFill>
                      <a:prstDash val="solid"/>
                      <a:round/>
                      <a:headEnd type="none" w="med" len="med"/>
                      <a:tailEnd type="none" w="med" len="med"/>
                    </a:lnL>
                  </a:tcPr>
                </a:tc>
                <a:tc>
                  <a:txBody>
                    <a:bodyPr/>
                    <a:lstStyle/>
                    <a:p>
                      <a:pPr algn="ctr"/>
                      <a:r>
                        <a:rPr lang="es-VE" sz="2200" dirty="0" smtClean="0">
                          <a:latin typeface="Times New Roman" pitchFamily="18" charset="0"/>
                          <a:cs typeface="Times New Roman" pitchFamily="18" charset="0"/>
                        </a:rPr>
                        <a:t>8,1 %</a:t>
                      </a:r>
                      <a:endParaRPr lang="es-UY" sz="2200" dirty="0">
                        <a:latin typeface="Times New Roman" pitchFamily="18" charset="0"/>
                        <a:cs typeface="Times New Roman" pitchFamily="18" charset="0"/>
                      </a:endParaRPr>
                    </a:p>
                  </a:txBody>
                  <a:tcPr marL="121920" marR="121920">
                    <a:lnR w="12700" cap="flat" cmpd="sng" algn="ctr">
                      <a:solidFill>
                        <a:schemeClr val="tx1"/>
                      </a:solidFill>
                      <a:prstDash val="solid"/>
                      <a:round/>
                      <a:headEnd type="none" w="med" len="med"/>
                      <a:tailEnd type="none" w="med" len="med"/>
                    </a:lnR>
                  </a:tcPr>
                </a:tc>
              </a:tr>
              <a:tr h="370840">
                <a:tc>
                  <a:txBody>
                    <a:bodyPr/>
                    <a:lstStyle/>
                    <a:p>
                      <a:r>
                        <a:rPr lang="es-VE" sz="2200" dirty="0" smtClean="0">
                          <a:latin typeface="Times New Roman" pitchFamily="18" charset="0"/>
                          <a:cs typeface="Times New Roman" pitchFamily="18" charset="0"/>
                        </a:rPr>
                        <a:t>Neoplasia</a:t>
                      </a:r>
                      <a:endParaRPr lang="es-UY" sz="2200" dirty="0">
                        <a:latin typeface="Times New Roman" pitchFamily="18" charset="0"/>
                        <a:cs typeface="Times New Roman" pitchFamily="18" charset="0"/>
                      </a:endParaRPr>
                    </a:p>
                  </a:txBody>
                  <a:tcPr marL="121920" marR="121920">
                    <a:lnL w="12700" cap="flat" cmpd="sng" algn="ctr">
                      <a:solidFill>
                        <a:schemeClr val="tx1"/>
                      </a:solidFill>
                      <a:prstDash val="solid"/>
                      <a:round/>
                      <a:headEnd type="none" w="med" len="med"/>
                      <a:tailEnd type="none" w="med" len="med"/>
                    </a:lnL>
                  </a:tcPr>
                </a:tc>
                <a:tc>
                  <a:txBody>
                    <a:bodyPr/>
                    <a:lstStyle/>
                    <a:p>
                      <a:pPr algn="ctr"/>
                      <a:r>
                        <a:rPr lang="es-VE" sz="2200" dirty="0" smtClean="0">
                          <a:latin typeface="Times New Roman" pitchFamily="18" charset="0"/>
                          <a:cs typeface="Times New Roman" pitchFamily="18" charset="0"/>
                        </a:rPr>
                        <a:t>7,4 %</a:t>
                      </a:r>
                      <a:endParaRPr lang="es-UY" sz="2200" dirty="0">
                        <a:latin typeface="Times New Roman" pitchFamily="18" charset="0"/>
                        <a:cs typeface="Times New Roman" pitchFamily="18" charset="0"/>
                      </a:endParaRPr>
                    </a:p>
                  </a:txBody>
                  <a:tcPr marL="121920" marR="121920">
                    <a:lnR w="12700" cap="flat" cmpd="sng" algn="ctr">
                      <a:solidFill>
                        <a:schemeClr val="tx1"/>
                      </a:solidFill>
                      <a:prstDash val="solid"/>
                      <a:round/>
                      <a:headEnd type="none" w="med" len="med"/>
                      <a:tailEnd type="none" w="med" len="med"/>
                    </a:lnR>
                  </a:tcPr>
                </a:tc>
              </a:tr>
              <a:tr h="370840">
                <a:tc>
                  <a:txBody>
                    <a:bodyPr/>
                    <a:lstStyle/>
                    <a:p>
                      <a:r>
                        <a:rPr lang="es-VE" sz="2200" dirty="0" err="1" smtClean="0">
                          <a:latin typeface="Times New Roman" pitchFamily="18" charset="0"/>
                          <a:cs typeface="Times New Roman" pitchFamily="18" charset="0"/>
                        </a:rPr>
                        <a:t>Albuminemia</a:t>
                      </a:r>
                      <a:r>
                        <a:rPr lang="es-VE" sz="2200" dirty="0" smtClean="0">
                          <a:latin typeface="Times New Roman" pitchFamily="18" charset="0"/>
                          <a:cs typeface="Times New Roman" pitchFamily="18" charset="0"/>
                        </a:rPr>
                        <a:t> &lt; 2,5 g/dl</a:t>
                      </a:r>
                      <a:endParaRPr lang="es-UY" sz="2200" dirty="0">
                        <a:latin typeface="Times New Roman" pitchFamily="18" charset="0"/>
                        <a:cs typeface="Times New Roman" pitchFamily="18" charset="0"/>
                      </a:endParaRPr>
                    </a:p>
                  </a:txBody>
                  <a:tcPr marL="121920" marR="121920">
                    <a:lnL w="12700" cap="flat" cmpd="sng" algn="ctr">
                      <a:solidFill>
                        <a:schemeClr val="tx1"/>
                      </a:solidFill>
                      <a:prstDash val="solid"/>
                      <a:round/>
                      <a:headEnd type="none" w="med" len="med"/>
                      <a:tailEnd type="none" w="med" len="med"/>
                    </a:lnL>
                  </a:tcPr>
                </a:tc>
                <a:tc>
                  <a:txBody>
                    <a:bodyPr/>
                    <a:lstStyle/>
                    <a:p>
                      <a:pPr algn="ctr"/>
                      <a:r>
                        <a:rPr lang="es-VE" sz="2200" dirty="0" smtClean="0">
                          <a:latin typeface="Times New Roman" pitchFamily="18" charset="0"/>
                          <a:cs typeface="Times New Roman" pitchFamily="18" charset="0"/>
                        </a:rPr>
                        <a:t>1,6 %</a:t>
                      </a:r>
                      <a:endParaRPr lang="es-UY" sz="2200" dirty="0">
                        <a:latin typeface="Times New Roman" pitchFamily="18" charset="0"/>
                        <a:cs typeface="Times New Roman" pitchFamily="18" charset="0"/>
                      </a:endParaRPr>
                    </a:p>
                  </a:txBody>
                  <a:tcPr marL="121920" marR="121920">
                    <a:lnR w="12700" cap="flat" cmpd="sng" algn="ctr">
                      <a:solidFill>
                        <a:schemeClr val="tx1"/>
                      </a:solidFill>
                      <a:prstDash val="solid"/>
                      <a:round/>
                      <a:headEnd type="none" w="med" len="med"/>
                      <a:tailEnd type="none" w="med" len="med"/>
                    </a:lnR>
                  </a:tcPr>
                </a:tc>
              </a:tr>
              <a:tr h="370840">
                <a:tc>
                  <a:txBody>
                    <a:bodyPr/>
                    <a:lstStyle/>
                    <a:p>
                      <a:r>
                        <a:rPr lang="es-VE" sz="2200" dirty="0" err="1" smtClean="0">
                          <a:latin typeface="Times New Roman" pitchFamily="18" charset="0"/>
                          <a:cs typeface="Times New Roman" pitchFamily="18" charset="0"/>
                        </a:rPr>
                        <a:t>Albuminemia</a:t>
                      </a:r>
                      <a:r>
                        <a:rPr lang="es-VE" sz="2200" dirty="0" smtClean="0">
                          <a:latin typeface="Times New Roman" pitchFamily="18" charset="0"/>
                          <a:cs typeface="Times New Roman" pitchFamily="18" charset="0"/>
                        </a:rPr>
                        <a:t> ≥ 3,5 g/dl</a:t>
                      </a:r>
                      <a:endParaRPr lang="es-UY" sz="2200" dirty="0">
                        <a:latin typeface="Times New Roman" pitchFamily="18" charset="0"/>
                        <a:cs typeface="Times New Roman" pitchFamily="18" charset="0"/>
                      </a:endParaRPr>
                    </a:p>
                  </a:txBody>
                  <a:tcPr marL="121920" marR="121920">
                    <a:lnL w="12700" cap="flat" cmpd="sng" algn="ctr">
                      <a:solidFill>
                        <a:schemeClr val="tx1"/>
                      </a:solidFill>
                      <a:prstDash val="solid"/>
                      <a:round/>
                      <a:headEnd type="none" w="med" len="med"/>
                      <a:tailEnd type="none" w="med" len="med"/>
                    </a:lnL>
                  </a:tcPr>
                </a:tc>
                <a:tc>
                  <a:txBody>
                    <a:bodyPr/>
                    <a:lstStyle/>
                    <a:p>
                      <a:pPr algn="ctr"/>
                      <a:r>
                        <a:rPr lang="es-VE" sz="2200" dirty="0" smtClean="0">
                          <a:latin typeface="Times New Roman" pitchFamily="18" charset="0"/>
                          <a:cs typeface="Times New Roman" pitchFamily="18" charset="0"/>
                        </a:rPr>
                        <a:t>90,8 %</a:t>
                      </a:r>
                      <a:endParaRPr lang="es-UY" sz="2200" dirty="0">
                        <a:latin typeface="Times New Roman" pitchFamily="18" charset="0"/>
                        <a:cs typeface="Times New Roman" pitchFamily="18" charset="0"/>
                      </a:endParaRPr>
                    </a:p>
                  </a:txBody>
                  <a:tcPr marL="121920" marR="121920">
                    <a:lnR w="12700" cap="flat" cmpd="sng" algn="ctr">
                      <a:solidFill>
                        <a:schemeClr val="tx1"/>
                      </a:solidFill>
                      <a:prstDash val="solid"/>
                      <a:round/>
                      <a:headEnd type="none" w="med" len="med"/>
                      <a:tailEnd type="none" w="med" len="med"/>
                    </a:lnR>
                  </a:tcPr>
                </a:tc>
              </a:tr>
              <a:tr h="370840">
                <a:tc>
                  <a:txBody>
                    <a:bodyPr/>
                    <a:lstStyle/>
                    <a:p>
                      <a:r>
                        <a:rPr lang="es-VE" sz="2200" dirty="0" smtClean="0">
                          <a:latin typeface="Times New Roman" pitchFamily="18" charset="0"/>
                          <a:cs typeface="Times New Roman" pitchFamily="18" charset="0"/>
                        </a:rPr>
                        <a:t>Proteinuria ˃ 0,5 g/l</a:t>
                      </a:r>
                      <a:endParaRPr lang="es-UY" sz="2200" dirty="0">
                        <a:latin typeface="Times New Roman" pitchFamily="18" charset="0"/>
                        <a:cs typeface="Times New Roman" pitchFamily="18" charset="0"/>
                      </a:endParaRPr>
                    </a:p>
                  </a:txBody>
                  <a:tcPr marL="121920" marR="121920">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a:r>
                        <a:rPr lang="es-VE" sz="2200" dirty="0" smtClean="0">
                          <a:latin typeface="Times New Roman" pitchFamily="18" charset="0"/>
                          <a:cs typeface="Times New Roman" pitchFamily="18" charset="0"/>
                        </a:rPr>
                        <a:t>19 %</a:t>
                      </a:r>
                      <a:endParaRPr lang="es-UY" sz="2200" dirty="0">
                        <a:latin typeface="Times New Roman" pitchFamily="18" charset="0"/>
                        <a:cs typeface="Times New Roman" pitchFamily="18" charset="0"/>
                      </a:endParaRPr>
                    </a:p>
                  </a:txBody>
                  <a:tcPr marL="121920" marR="121920">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bl>
          </a:graphicData>
        </a:graphic>
      </p:graphicFrame>
      <p:graphicFrame>
        <p:nvGraphicFramePr>
          <p:cNvPr id="8" name="10 Gráfico"/>
          <p:cNvGraphicFramePr>
            <a:graphicFrameLocks noGrp="1"/>
          </p:cNvGraphicFramePr>
          <p:nvPr>
            <p:ph sz="half" idx="2"/>
          </p:nvPr>
        </p:nvGraphicFramePr>
        <p:xfrm>
          <a:off x="6672064" y="2908102"/>
          <a:ext cx="5280587" cy="3949899"/>
        </p:xfrm>
        <a:graphic>
          <a:graphicData uri="http://schemas.openxmlformats.org/drawingml/2006/chart">
            <c:chart xmlns:c="http://schemas.openxmlformats.org/drawingml/2006/chart" xmlns:r="http://schemas.openxmlformats.org/officeDocument/2006/relationships" r:id="rId3"/>
          </a:graphicData>
        </a:graphic>
      </p:graphicFrame>
      <p:sp>
        <p:nvSpPr>
          <p:cNvPr id="27680" name="8 CuadroTexto"/>
          <p:cNvSpPr txBox="1">
            <a:spLocks noChangeArrowheads="1"/>
          </p:cNvSpPr>
          <p:nvPr/>
        </p:nvSpPr>
        <p:spPr bwMode="auto">
          <a:xfrm>
            <a:off x="7308850" y="3068638"/>
            <a:ext cx="4152900" cy="400050"/>
          </a:xfrm>
          <a:prstGeom prst="rect">
            <a:avLst/>
          </a:prstGeom>
          <a:noFill/>
          <a:ln w="9525">
            <a:noFill/>
            <a:miter lim="800000"/>
            <a:headEnd/>
            <a:tailEnd/>
          </a:ln>
        </p:spPr>
        <p:txBody>
          <a:bodyPr wrap="none">
            <a:spAutoFit/>
          </a:bodyPr>
          <a:lstStyle/>
          <a:p>
            <a:r>
              <a:rPr lang="es-VE" sz="2000" b="1">
                <a:latin typeface="Times New Roman" pitchFamily="18" charset="0"/>
                <a:cs typeface="Times New Roman" pitchFamily="18" charset="0"/>
              </a:rPr>
              <a:t>Distribución según Etapa de la ERC</a:t>
            </a:r>
            <a:endParaRPr lang="es-UY" sz="2000" b="1">
              <a:latin typeface="Times New Roman" pitchFamily="18" charset="0"/>
              <a:cs typeface="Times New Roman" pitchFamily="18" charset="0"/>
            </a:endParaRPr>
          </a:p>
        </p:txBody>
      </p:sp>
      <p:graphicFrame>
        <p:nvGraphicFramePr>
          <p:cNvPr id="7" name="13 Gráfico"/>
          <p:cNvGraphicFramePr/>
          <p:nvPr/>
        </p:nvGraphicFramePr>
        <p:xfrm>
          <a:off x="5660572" y="-1"/>
          <a:ext cx="6389914" cy="3069771"/>
        </p:xfrm>
        <a:graphic>
          <a:graphicData uri="http://schemas.openxmlformats.org/drawingml/2006/chart">
            <c:chart xmlns:c="http://schemas.openxmlformats.org/drawingml/2006/chart" xmlns:r="http://schemas.openxmlformats.org/officeDocument/2006/relationships" r:id="rId4"/>
          </a:graphicData>
        </a:graphic>
      </p:graphicFrame>
      <p:sp>
        <p:nvSpPr>
          <p:cNvPr id="27682" name="10 CuadroTexto"/>
          <p:cNvSpPr txBox="1">
            <a:spLocks noChangeArrowheads="1"/>
          </p:cNvSpPr>
          <p:nvPr/>
        </p:nvSpPr>
        <p:spPr bwMode="auto">
          <a:xfrm>
            <a:off x="11747500" y="2852738"/>
            <a:ext cx="333375" cy="307975"/>
          </a:xfrm>
          <a:prstGeom prst="rect">
            <a:avLst/>
          </a:prstGeom>
          <a:noFill/>
          <a:ln w="9525">
            <a:noFill/>
            <a:miter lim="800000"/>
            <a:headEnd/>
            <a:tailEnd/>
          </a:ln>
        </p:spPr>
        <p:txBody>
          <a:bodyPr wrap="none">
            <a:spAutoFit/>
          </a:bodyPr>
          <a:lstStyle/>
          <a:p>
            <a:r>
              <a:rPr lang="es-VE" sz="1400">
                <a:latin typeface="Times New Roman" pitchFamily="18" charset="0"/>
                <a:cs typeface="Times New Roman" pitchFamily="18" charset="0"/>
              </a:rPr>
              <a:t>%</a:t>
            </a:r>
            <a:endParaRPr lang="es-UY" sz="140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16 Rectángulo"/>
          <p:cNvSpPr/>
          <p:nvPr/>
        </p:nvSpPr>
        <p:spPr>
          <a:xfrm>
            <a:off x="1109663" y="0"/>
            <a:ext cx="10048875" cy="69691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UY"/>
          </a:p>
        </p:txBody>
      </p:sp>
      <p:sp>
        <p:nvSpPr>
          <p:cNvPr id="2" name="1 Título"/>
          <p:cNvSpPr>
            <a:spLocks noGrp="1"/>
          </p:cNvSpPr>
          <p:nvPr>
            <p:ph type="title"/>
          </p:nvPr>
        </p:nvSpPr>
        <p:spPr>
          <a:xfrm>
            <a:off x="185738" y="881063"/>
            <a:ext cx="5334000" cy="1285875"/>
          </a:xfrm>
          <a:solidFill>
            <a:schemeClr val="tx2">
              <a:lumMod val="20000"/>
              <a:lumOff val="80000"/>
            </a:schemeClr>
          </a:solidFill>
          <a:ln>
            <a:solidFill>
              <a:schemeClr val="tx2"/>
            </a:solidFill>
          </a:ln>
        </p:spPr>
        <p:txBody>
          <a:bodyPr rtlCol="0">
            <a:normAutofit/>
          </a:bodyPr>
          <a:lstStyle/>
          <a:p>
            <a:pPr fontAlgn="auto">
              <a:spcAft>
                <a:spcPts val="0"/>
              </a:spcAft>
              <a:defRPr/>
            </a:pPr>
            <a:r>
              <a:rPr lang="es-UY" sz="2400" dirty="0" smtClean="0">
                <a:latin typeface="Times New Roman" pitchFamily="18" charset="0"/>
                <a:cs typeface="Times New Roman" pitchFamily="18" charset="0"/>
              </a:rPr>
              <a:t>Con ese criterio, </a:t>
            </a:r>
            <a:r>
              <a:rPr lang="es-UY" sz="2400" b="1" dirty="0">
                <a:latin typeface="Times New Roman" pitchFamily="18" charset="0"/>
                <a:cs typeface="Times New Roman" pitchFamily="18" charset="0"/>
              </a:rPr>
              <a:t>40% </a:t>
            </a:r>
            <a:r>
              <a:rPr lang="es-UY" sz="2400" b="1" dirty="0" smtClean="0">
                <a:latin typeface="Times New Roman" pitchFamily="18" charset="0"/>
                <a:cs typeface="Times New Roman" pitchFamily="18" charset="0"/>
              </a:rPr>
              <a:t>de pacientes </a:t>
            </a:r>
            <a:r>
              <a:rPr lang="es-UY" sz="2400" b="1" dirty="0">
                <a:latin typeface="Times New Roman" pitchFamily="18" charset="0"/>
                <a:cs typeface="Times New Roman" pitchFamily="18" charset="0"/>
              </a:rPr>
              <a:t>presentan </a:t>
            </a:r>
            <a:r>
              <a:rPr lang="es-UY" sz="2400" b="1" dirty="0" smtClean="0">
                <a:latin typeface="Times New Roman" pitchFamily="18" charset="0"/>
                <a:cs typeface="Times New Roman" pitchFamily="18" charset="0"/>
              </a:rPr>
              <a:t>anemia al ingresar al PSR</a:t>
            </a:r>
            <a:r>
              <a:rPr lang="es-UY" sz="2400" dirty="0" smtClean="0">
                <a:latin typeface="Times New Roman" pitchFamily="18" charset="0"/>
                <a:cs typeface="Times New Roman" pitchFamily="18" charset="0"/>
              </a:rPr>
              <a:t>.</a:t>
            </a:r>
            <a:endParaRPr lang="es-UY" sz="1800" dirty="0"/>
          </a:p>
        </p:txBody>
      </p:sp>
      <p:sp>
        <p:nvSpPr>
          <p:cNvPr id="29699" name="9 CuadroTexto"/>
          <p:cNvSpPr txBox="1">
            <a:spLocks noChangeArrowheads="1"/>
          </p:cNvSpPr>
          <p:nvPr/>
        </p:nvSpPr>
        <p:spPr bwMode="auto">
          <a:xfrm>
            <a:off x="631825" y="2276475"/>
            <a:ext cx="4573588" cy="769938"/>
          </a:xfrm>
          <a:prstGeom prst="rect">
            <a:avLst/>
          </a:prstGeom>
          <a:noFill/>
          <a:ln w="9525">
            <a:noFill/>
            <a:miter lim="800000"/>
            <a:headEnd/>
            <a:tailEnd/>
          </a:ln>
        </p:spPr>
        <p:txBody>
          <a:bodyPr wrap="none">
            <a:spAutoFit/>
          </a:bodyPr>
          <a:lstStyle/>
          <a:p>
            <a:pPr algn="ctr"/>
            <a:r>
              <a:rPr lang="es-UY" sz="2200" b="1">
                <a:latin typeface="Times New Roman" pitchFamily="18" charset="0"/>
                <a:cs typeface="Times New Roman" pitchFamily="18" charset="0"/>
              </a:rPr>
              <a:t>Distribución de pacientes incidentes </a:t>
            </a:r>
          </a:p>
          <a:p>
            <a:pPr algn="ctr"/>
            <a:r>
              <a:rPr lang="es-UY" sz="2200" b="1">
                <a:latin typeface="Times New Roman" pitchFamily="18" charset="0"/>
                <a:cs typeface="Times New Roman" pitchFamily="18" charset="0"/>
              </a:rPr>
              <a:t>en el PSR según Hb al ingreso</a:t>
            </a:r>
            <a:r>
              <a:rPr lang="es-UY" sz="2200">
                <a:latin typeface="Times New Roman" pitchFamily="18" charset="0"/>
                <a:cs typeface="Times New Roman" pitchFamily="18" charset="0"/>
              </a:rPr>
              <a:t>.</a:t>
            </a:r>
          </a:p>
        </p:txBody>
      </p:sp>
      <p:graphicFrame>
        <p:nvGraphicFramePr>
          <p:cNvPr id="13" name="3 Gráfico"/>
          <p:cNvGraphicFramePr>
            <a:graphicFrameLocks noGrp="1"/>
          </p:cNvGraphicFramePr>
          <p:nvPr>
            <p:ph sz="half" idx="2"/>
          </p:nvPr>
        </p:nvGraphicFramePr>
        <p:xfrm>
          <a:off x="152264" y="3140968"/>
          <a:ext cx="5386917" cy="3312368"/>
        </p:xfrm>
        <a:graphic>
          <a:graphicData uri="http://schemas.openxmlformats.org/drawingml/2006/chart">
            <c:chart xmlns:c="http://schemas.openxmlformats.org/drawingml/2006/chart" xmlns:r="http://schemas.openxmlformats.org/officeDocument/2006/relationships" r:id="rId3"/>
          </a:graphicData>
        </a:graphic>
      </p:graphicFrame>
      <p:sp>
        <p:nvSpPr>
          <p:cNvPr id="29701" name="13 CuadroTexto"/>
          <p:cNvSpPr txBox="1">
            <a:spLocks noChangeArrowheads="1"/>
          </p:cNvSpPr>
          <p:nvPr/>
        </p:nvSpPr>
        <p:spPr bwMode="auto">
          <a:xfrm>
            <a:off x="3538538" y="6280150"/>
            <a:ext cx="376237" cy="369888"/>
          </a:xfrm>
          <a:prstGeom prst="rect">
            <a:avLst/>
          </a:prstGeom>
          <a:noFill/>
          <a:ln w="9525">
            <a:noFill/>
            <a:miter lim="800000"/>
            <a:headEnd/>
            <a:tailEnd/>
          </a:ln>
        </p:spPr>
        <p:txBody>
          <a:bodyPr wrap="none">
            <a:spAutoFit/>
          </a:bodyPr>
          <a:lstStyle/>
          <a:p>
            <a:r>
              <a:rPr lang="es-VE">
                <a:latin typeface="Times New Roman" pitchFamily="18" charset="0"/>
                <a:cs typeface="Times New Roman" pitchFamily="18" charset="0"/>
              </a:rPr>
              <a:t>%</a:t>
            </a:r>
            <a:endParaRPr lang="es-UY">
              <a:latin typeface="Times New Roman" pitchFamily="18" charset="0"/>
              <a:cs typeface="Times New Roman" pitchFamily="18" charset="0"/>
            </a:endParaRPr>
          </a:p>
        </p:txBody>
      </p:sp>
      <p:sp>
        <p:nvSpPr>
          <p:cNvPr id="29702" name="14 CuadroTexto"/>
          <p:cNvSpPr txBox="1">
            <a:spLocks noChangeArrowheads="1"/>
          </p:cNvSpPr>
          <p:nvPr/>
        </p:nvSpPr>
        <p:spPr bwMode="auto">
          <a:xfrm>
            <a:off x="577850" y="3059113"/>
            <a:ext cx="492125" cy="369887"/>
          </a:xfrm>
          <a:prstGeom prst="rect">
            <a:avLst/>
          </a:prstGeom>
          <a:noFill/>
          <a:ln w="9525">
            <a:noFill/>
            <a:miter lim="800000"/>
            <a:headEnd/>
            <a:tailEnd/>
          </a:ln>
        </p:spPr>
        <p:txBody>
          <a:bodyPr wrap="none">
            <a:spAutoFit/>
          </a:bodyPr>
          <a:lstStyle/>
          <a:p>
            <a:r>
              <a:rPr lang="es-VE" b="1">
                <a:latin typeface="Times New Roman" pitchFamily="18" charset="0"/>
                <a:cs typeface="Times New Roman" pitchFamily="18" charset="0"/>
              </a:rPr>
              <a:t>Hb</a:t>
            </a:r>
            <a:endParaRPr lang="es-UY" b="1">
              <a:latin typeface="Times New Roman" pitchFamily="18" charset="0"/>
              <a:cs typeface="Times New Roman" pitchFamily="18" charset="0"/>
            </a:endParaRPr>
          </a:p>
        </p:txBody>
      </p:sp>
      <p:graphicFrame>
        <p:nvGraphicFramePr>
          <p:cNvPr id="11" name="10 Marcador de contenido"/>
          <p:cNvGraphicFramePr>
            <a:graphicFrameLocks noGrp="1"/>
          </p:cNvGraphicFramePr>
          <p:nvPr>
            <p:ph sz="quarter" idx="4"/>
          </p:nvPr>
        </p:nvGraphicFramePr>
        <p:xfrm>
          <a:off x="5943600" y="1779588"/>
          <a:ext cx="6030913" cy="3930650"/>
        </p:xfrm>
        <a:graphic>
          <a:graphicData uri="http://schemas.openxmlformats.org/drawingml/2006/table">
            <a:tbl>
              <a:tblPr firstRow="1" bandRow="1">
                <a:tableStyleId>{5C22544A-7EE6-4342-B048-85BDC9FD1C3A}</a:tableStyleId>
              </a:tblPr>
              <a:tblGrid>
                <a:gridCol w="2732315"/>
                <a:gridCol w="2242457"/>
                <a:gridCol w="1055915"/>
              </a:tblGrid>
              <a:tr h="517382">
                <a:tc>
                  <a:txBody>
                    <a:bodyPr/>
                    <a:lstStyle/>
                    <a:p>
                      <a:endParaRPr lang="es-UY" sz="1800" b="1" dirty="0">
                        <a:latin typeface="Times New Roman" pitchFamily="18" charset="0"/>
                        <a:cs typeface="Times New Roman" pitchFamily="18" charset="0"/>
                      </a:endParaRPr>
                    </a:p>
                  </a:txBody>
                  <a:tcPr marL="121920" marR="121920"/>
                </a:tc>
                <a:tc>
                  <a:txBody>
                    <a:bodyPr/>
                    <a:lstStyle/>
                    <a:p>
                      <a:r>
                        <a:rPr lang="es-VE" sz="2000" dirty="0" smtClean="0">
                          <a:latin typeface="Times New Roman" pitchFamily="18" charset="0"/>
                          <a:cs typeface="Times New Roman" pitchFamily="18" charset="0"/>
                        </a:rPr>
                        <a:t>% con/sin anemia</a:t>
                      </a:r>
                      <a:endParaRPr lang="es-UY" sz="2000" dirty="0">
                        <a:latin typeface="Times New Roman" pitchFamily="18" charset="0"/>
                        <a:cs typeface="Times New Roman" pitchFamily="18" charset="0"/>
                      </a:endParaRPr>
                    </a:p>
                  </a:txBody>
                  <a:tcPr marL="121920" marR="121920"/>
                </a:tc>
                <a:tc>
                  <a:txBody>
                    <a:bodyPr/>
                    <a:lstStyle/>
                    <a:p>
                      <a:r>
                        <a:rPr lang="es-VE" sz="2000" dirty="0" smtClean="0">
                          <a:latin typeface="Times New Roman" pitchFamily="18" charset="0"/>
                          <a:cs typeface="Times New Roman" pitchFamily="18" charset="0"/>
                        </a:rPr>
                        <a:t>p</a:t>
                      </a:r>
                      <a:endParaRPr lang="es-UY" sz="2000" dirty="0">
                        <a:latin typeface="Times New Roman" pitchFamily="18" charset="0"/>
                        <a:cs typeface="Times New Roman" pitchFamily="18" charset="0"/>
                      </a:endParaRPr>
                    </a:p>
                  </a:txBody>
                  <a:tcPr marL="121920" marR="121920"/>
                </a:tc>
              </a:tr>
              <a:tr h="422008">
                <a:tc>
                  <a:txBody>
                    <a:bodyPr/>
                    <a:lstStyle/>
                    <a:p>
                      <a:r>
                        <a:rPr lang="es-VE" sz="2200" b="1" dirty="0" smtClean="0">
                          <a:latin typeface="Times New Roman" pitchFamily="18" charset="0"/>
                          <a:cs typeface="Times New Roman" pitchFamily="18" charset="0"/>
                        </a:rPr>
                        <a:t>Edad ≥ 65 años</a:t>
                      </a:r>
                      <a:endParaRPr lang="es-UY" sz="2200" b="1" dirty="0">
                        <a:latin typeface="Times New Roman" pitchFamily="18" charset="0"/>
                        <a:cs typeface="Times New Roman" pitchFamily="18" charset="0"/>
                      </a:endParaRPr>
                    </a:p>
                  </a:txBody>
                  <a:tcPr marL="121920" marR="121920"/>
                </a:tc>
                <a:tc>
                  <a:txBody>
                    <a:bodyPr/>
                    <a:lstStyle/>
                    <a:p>
                      <a:pPr algn="ctr"/>
                      <a:r>
                        <a:rPr lang="es-VE" sz="2000" dirty="0" smtClean="0">
                          <a:latin typeface="Times New Roman" pitchFamily="18" charset="0"/>
                          <a:cs typeface="Times New Roman" pitchFamily="18" charset="0"/>
                        </a:rPr>
                        <a:t> 43,9   /   32,4</a:t>
                      </a:r>
                      <a:endParaRPr lang="es-UY" sz="2000" dirty="0">
                        <a:latin typeface="Times New Roman" pitchFamily="18" charset="0"/>
                        <a:cs typeface="Times New Roman" pitchFamily="18" charset="0"/>
                      </a:endParaRPr>
                    </a:p>
                  </a:txBody>
                  <a:tcPr marL="121920" marR="121920"/>
                </a:tc>
                <a:tc>
                  <a:txBody>
                    <a:bodyPr/>
                    <a:lstStyle/>
                    <a:p>
                      <a:pPr algn="ctr"/>
                      <a:r>
                        <a:rPr lang="es-VE" sz="2000" dirty="0" smtClean="0">
                          <a:latin typeface="Times New Roman" pitchFamily="18" charset="0"/>
                          <a:cs typeface="Times New Roman" pitchFamily="18" charset="0"/>
                        </a:rPr>
                        <a:t>0,000</a:t>
                      </a:r>
                      <a:endParaRPr lang="es-UY" sz="2000" dirty="0">
                        <a:latin typeface="Times New Roman" pitchFamily="18" charset="0"/>
                        <a:cs typeface="Times New Roman" pitchFamily="18" charset="0"/>
                      </a:endParaRPr>
                    </a:p>
                  </a:txBody>
                  <a:tcPr marL="121920" marR="121920"/>
                </a:tc>
              </a:tr>
              <a:tr h="422008">
                <a:tc>
                  <a:txBody>
                    <a:bodyPr/>
                    <a:lstStyle/>
                    <a:p>
                      <a:r>
                        <a:rPr lang="es-VE" sz="2200" b="1" dirty="0" smtClean="0">
                          <a:latin typeface="Times New Roman" pitchFamily="18" charset="0"/>
                          <a:cs typeface="Times New Roman" pitchFamily="18" charset="0"/>
                        </a:rPr>
                        <a:t>Diabetes</a:t>
                      </a:r>
                      <a:endParaRPr lang="es-UY" sz="2200" b="1" dirty="0">
                        <a:latin typeface="Times New Roman" pitchFamily="18" charset="0"/>
                        <a:cs typeface="Times New Roman" pitchFamily="18" charset="0"/>
                      </a:endParaRPr>
                    </a:p>
                  </a:txBody>
                  <a:tcPr marL="121920" marR="121920"/>
                </a:tc>
                <a:tc>
                  <a:txBody>
                    <a:bodyPr/>
                    <a:lstStyle/>
                    <a:p>
                      <a:pPr algn="ctr"/>
                      <a:r>
                        <a:rPr lang="es-VE" sz="2000" dirty="0" smtClean="0">
                          <a:latin typeface="Times New Roman" pitchFamily="18" charset="0"/>
                          <a:cs typeface="Times New Roman" pitchFamily="18" charset="0"/>
                        </a:rPr>
                        <a:t>41,9   /   39</a:t>
                      </a:r>
                      <a:endParaRPr lang="es-UY" sz="2000" dirty="0">
                        <a:latin typeface="Times New Roman" pitchFamily="18" charset="0"/>
                        <a:cs typeface="Times New Roman" pitchFamily="18" charset="0"/>
                      </a:endParaRPr>
                    </a:p>
                  </a:txBody>
                  <a:tcPr marL="121920" marR="121920"/>
                </a:tc>
                <a:tc>
                  <a:txBody>
                    <a:bodyPr/>
                    <a:lstStyle/>
                    <a:p>
                      <a:pPr algn="ctr"/>
                      <a:r>
                        <a:rPr lang="es-VE" sz="2000" dirty="0" smtClean="0">
                          <a:latin typeface="Times New Roman" pitchFamily="18" charset="0"/>
                          <a:cs typeface="Times New Roman" pitchFamily="18" charset="0"/>
                        </a:rPr>
                        <a:t>0,001</a:t>
                      </a:r>
                      <a:endParaRPr lang="es-UY" sz="2000" dirty="0">
                        <a:latin typeface="Times New Roman" pitchFamily="18" charset="0"/>
                        <a:cs typeface="Times New Roman" pitchFamily="18" charset="0"/>
                      </a:endParaRPr>
                    </a:p>
                  </a:txBody>
                  <a:tcPr marL="121920" marR="121920"/>
                </a:tc>
              </a:tr>
              <a:tr h="422008">
                <a:tc>
                  <a:txBody>
                    <a:bodyPr/>
                    <a:lstStyle/>
                    <a:p>
                      <a:r>
                        <a:rPr lang="es-VE" sz="2200" b="1" dirty="0" smtClean="0">
                          <a:latin typeface="Times New Roman" pitchFamily="18" charset="0"/>
                          <a:cs typeface="Times New Roman" pitchFamily="18" charset="0"/>
                        </a:rPr>
                        <a:t>Neoplasma</a:t>
                      </a:r>
                      <a:endParaRPr lang="es-UY" sz="2200" b="1" dirty="0">
                        <a:latin typeface="Times New Roman" pitchFamily="18" charset="0"/>
                        <a:cs typeface="Times New Roman" pitchFamily="18" charset="0"/>
                      </a:endParaRPr>
                    </a:p>
                  </a:txBody>
                  <a:tcPr marL="121920" marR="121920"/>
                </a:tc>
                <a:tc>
                  <a:txBody>
                    <a:bodyPr/>
                    <a:lstStyle/>
                    <a:p>
                      <a:pPr algn="ctr"/>
                      <a:r>
                        <a:rPr lang="es-VE" sz="2000" dirty="0" smtClean="0">
                          <a:latin typeface="Times New Roman" pitchFamily="18" charset="0"/>
                          <a:cs typeface="Times New Roman" pitchFamily="18" charset="0"/>
                        </a:rPr>
                        <a:t> 46,2   /   39,5</a:t>
                      </a:r>
                      <a:endParaRPr lang="es-UY" sz="2000" dirty="0">
                        <a:latin typeface="Times New Roman" pitchFamily="18" charset="0"/>
                        <a:cs typeface="Times New Roman" pitchFamily="18" charset="0"/>
                      </a:endParaRPr>
                    </a:p>
                  </a:txBody>
                  <a:tcPr marL="121920" marR="121920"/>
                </a:tc>
                <a:tc>
                  <a:txBody>
                    <a:bodyPr/>
                    <a:lstStyle/>
                    <a:p>
                      <a:pPr algn="ctr"/>
                      <a:r>
                        <a:rPr lang="es-VE" sz="2000" dirty="0" smtClean="0">
                          <a:latin typeface="Times New Roman" pitchFamily="18" charset="0"/>
                          <a:cs typeface="Times New Roman" pitchFamily="18" charset="0"/>
                        </a:rPr>
                        <a:t>0,000</a:t>
                      </a:r>
                      <a:endParaRPr lang="es-UY" sz="2000" dirty="0">
                        <a:latin typeface="Times New Roman" pitchFamily="18" charset="0"/>
                        <a:cs typeface="Times New Roman" pitchFamily="18" charset="0"/>
                      </a:endParaRPr>
                    </a:p>
                  </a:txBody>
                  <a:tcPr marL="121920" marR="121920"/>
                </a:tc>
              </a:tr>
              <a:tr h="422008">
                <a:tc>
                  <a:txBody>
                    <a:bodyPr/>
                    <a:lstStyle/>
                    <a:p>
                      <a:r>
                        <a:rPr lang="es-VE" sz="2200" b="1" dirty="0" smtClean="0">
                          <a:latin typeface="Times New Roman" pitchFamily="18" charset="0"/>
                          <a:cs typeface="Times New Roman" pitchFamily="18" charset="0"/>
                        </a:rPr>
                        <a:t>Cardiopatía </a:t>
                      </a:r>
                      <a:r>
                        <a:rPr lang="es-VE" sz="2200" b="1" dirty="0" err="1" smtClean="0">
                          <a:latin typeface="Times New Roman" pitchFamily="18" charset="0"/>
                          <a:cs typeface="Times New Roman" pitchFamily="18" charset="0"/>
                        </a:rPr>
                        <a:t>Isq</a:t>
                      </a:r>
                      <a:r>
                        <a:rPr lang="es-VE" sz="2200" b="1" dirty="0" smtClean="0">
                          <a:latin typeface="Times New Roman" pitchFamily="18" charset="0"/>
                          <a:cs typeface="Times New Roman" pitchFamily="18" charset="0"/>
                        </a:rPr>
                        <a:t>.</a:t>
                      </a:r>
                      <a:endParaRPr lang="es-UY" sz="2200" b="1" dirty="0">
                        <a:latin typeface="Times New Roman" pitchFamily="18" charset="0"/>
                        <a:cs typeface="Times New Roman" pitchFamily="18" charset="0"/>
                      </a:endParaRPr>
                    </a:p>
                  </a:txBody>
                  <a:tcPr marL="121920" marR="121920"/>
                </a:tc>
                <a:tc>
                  <a:txBody>
                    <a:bodyPr/>
                    <a:lstStyle/>
                    <a:p>
                      <a:pPr algn="ctr"/>
                      <a:r>
                        <a:rPr lang="es-VE" sz="2000" dirty="0" smtClean="0">
                          <a:latin typeface="Times New Roman" pitchFamily="18" charset="0"/>
                          <a:cs typeface="Times New Roman" pitchFamily="18" charset="0"/>
                        </a:rPr>
                        <a:t> 43,2   /   39,2</a:t>
                      </a:r>
                      <a:endParaRPr lang="es-UY" sz="2000" dirty="0">
                        <a:latin typeface="Times New Roman" pitchFamily="18" charset="0"/>
                        <a:cs typeface="Times New Roman" pitchFamily="18" charset="0"/>
                      </a:endParaRPr>
                    </a:p>
                  </a:txBody>
                  <a:tcPr marL="121920" marR="121920"/>
                </a:tc>
                <a:tc>
                  <a:txBody>
                    <a:bodyPr/>
                    <a:lstStyle/>
                    <a:p>
                      <a:pPr algn="ctr"/>
                      <a:r>
                        <a:rPr lang="es-VE" sz="2000" dirty="0" smtClean="0">
                          <a:latin typeface="Times New Roman" pitchFamily="18" charset="0"/>
                          <a:cs typeface="Times New Roman" pitchFamily="18" charset="0"/>
                        </a:rPr>
                        <a:t>0,000</a:t>
                      </a:r>
                      <a:endParaRPr lang="es-UY" sz="2000" dirty="0">
                        <a:latin typeface="Times New Roman" pitchFamily="18" charset="0"/>
                        <a:cs typeface="Times New Roman" pitchFamily="18" charset="0"/>
                      </a:endParaRPr>
                    </a:p>
                  </a:txBody>
                  <a:tcPr marL="121920" marR="121920"/>
                </a:tc>
              </a:tr>
              <a:tr h="422008">
                <a:tc>
                  <a:txBody>
                    <a:bodyPr/>
                    <a:lstStyle/>
                    <a:p>
                      <a:r>
                        <a:rPr lang="es-VE" sz="2200" b="1" dirty="0" err="1" smtClean="0">
                          <a:latin typeface="Times New Roman" pitchFamily="18" charset="0"/>
                          <a:cs typeface="Times New Roman" pitchFamily="18" charset="0"/>
                        </a:rPr>
                        <a:t>Insuf</a:t>
                      </a:r>
                      <a:r>
                        <a:rPr lang="es-VE" sz="2200" b="1" dirty="0" smtClean="0">
                          <a:latin typeface="Times New Roman" pitchFamily="18" charset="0"/>
                          <a:cs typeface="Times New Roman" pitchFamily="18" charset="0"/>
                        </a:rPr>
                        <a:t>.</a:t>
                      </a:r>
                      <a:r>
                        <a:rPr lang="es-VE" sz="2200" b="1" baseline="0" dirty="0" smtClean="0">
                          <a:latin typeface="Times New Roman" pitchFamily="18" charset="0"/>
                          <a:cs typeface="Times New Roman" pitchFamily="18" charset="0"/>
                        </a:rPr>
                        <a:t> Cardíaca</a:t>
                      </a:r>
                      <a:endParaRPr lang="es-UY" sz="2200" b="1" dirty="0">
                        <a:latin typeface="Times New Roman" pitchFamily="18" charset="0"/>
                        <a:cs typeface="Times New Roman" pitchFamily="18" charset="0"/>
                      </a:endParaRPr>
                    </a:p>
                  </a:txBody>
                  <a:tcPr marL="121920" marR="121920"/>
                </a:tc>
                <a:tc>
                  <a:txBody>
                    <a:bodyPr/>
                    <a:lstStyle/>
                    <a:p>
                      <a:pPr algn="ctr"/>
                      <a:r>
                        <a:rPr lang="es-VE" sz="2000" dirty="0" smtClean="0">
                          <a:latin typeface="Times New Roman" pitchFamily="18" charset="0"/>
                          <a:cs typeface="Times New Roman" pitchFamily="18" charset="0"/>
                        </a:rPr>
                        <a:t> 49      /   39,2</a:t>
                      </a:r>
                      <a:endParaRPr lang="es-UY" sz="2000" dirty="0">
                        <a:latin typeface="Times New Roman" pitchFamily="18" charset="0"/>
                        <a:cs typeface="Times New Roman" pitchFamily="18" charset="0"/>
                      </a:endParaRPr>
                    </a:p>
                  </a:txBody>
                  <a:tcPr marL="121920" marR="121920"/>
                </a:tc>
                <a:tc>
                  <a:txBody>
                    <a:bodyPr/>
                    <a:lstStyle/>
                    <a:p>
                      <a:pPr algn="ctr"/>
                      <a:r>
                        <a:rPr lang="es-VE" sz="2000" dirty="0" smtClean="0">
                          <a:latin typeface="Times New Roman" pitchFamily="18" charset="0"/>
                          <a:cs typeface="Times New Roman" pitchFamily="18" charset="0"/>
                        </a:rPr>
                        <a:t>0,000</a:t>
                      </a:r>
                      <a:endParaRPr lang="es-UY" sz="2000" dirty="0">
                        <a:latin typeface="Times New Roman" pitchFamily="18" charset="0"/>
                        <a:cs typeface="Times New Roman" pitchFamily="18" charset="0"/>
                      </a:endParaRPr>
                    </a:p>
                  </a:txBody>
                  <a:tcPr marL="121920" marR="121920"/>
                </a:tc>
              </a:tr>
              <a:tr h="422008">
                <a:tc>
                  <a:txBody>
                    <a:bodyPr/>
                    <a:lstStyle/>
                    <a:p>
                      <a:r>
                        <a:rPr lang="es-VE" sz="2200" b="1" dirty="0" smtClean="0">
                          <a:latin typeface="Times New Roman" pitchFamily="18" charset="0"/>
                          <a:cs typeface="Times New Roman" pitchFamily="18" charset="0"/>
                        </a:rPr>
                        <a:t>Proteinuria ≥ 0,5 g/l</a:t>
                      </a:r>
                      <a:endParaRPr lang="es-UY" sz="2200" b="1" dirty="0">
                        <a:latin typeface="Times New Roman" pitchFamily="18" charset="0"/>
                        <a:cs typeface="Times New Roman" pitchFamily="18" charset="0"/>
                      </a:endParaRPr>
                    </a:p>
                  </a:txBody>
                  <a:tcPr marL="121920" marR="121920"/>
                </a:tc>
                <a:tc>
                  <a:txBody>
                    <a:bodyPr/>
                    <a:lstStyle/>
                    <a:p>
                      <a:pPr algn="ctr"/>
                      <a:r>
                        <a:rPr lang="es-VE" sz="2000" dirty="0" smtClean="0">
                          <a:latin typeface="Times New Roman" pitchFamily="18" charset="0"/>
                          <a:cs typeface="Times New Roman" pitchFamily="18" charset="0"/>
                        </a:rPr>
                        <a:t> 46,8   /   38,5</a:t>
                      </a:r>
                      <a:endParaRPr lang="es-UY" sz="2000" dirty="0">
                        <a:latin typeface="Times New Roman" pitchFamily="18" charset="0"/>
                        <a:cs typeface="Times New Roman" pitchFamily="18" charset="0"/>
                      </a:endParaRPr>
                    </a:p>
                  </a:txBody>
                  <a:tcPr marL="121920" marR="121920"/>
                </a:tc>
                <a:tc>
                  <a:txBody>
                    <a:bodyPr/>
                    <a:lstStyle/>
                    <a:p>
                      <a:pPr algn="ctr"/>
                      <a:r>
                        <a:rPr lang="es-VE" sz="2000" dirty="0" smtClean="0">
                          <a:latin typeface="Times New Roman" pitchFamily="18" charset="0"/>
                          <a:cs typeface="Times New Roman" pitchFamily="18" charset="0"/>
                        </a:rPr>
                        <a:t>0,000</a:t>
                      </a:r>
                      <a:endParaRPr lang="es-UY" sz="2000" dirty="0">
                        <a:latin typeface="Times New Roman" pitchFamily="18" charset="0"/>
                        <a:cs typeface="Times New Roman" pitchFamily="18" charset="0"/>
                      </a:endParaRPr>
                    </a:p>
                  </a:txBody>
                  <a:tcPr marL="121920" marR="121920"/>
                </a:tc>
              </a:tr>
              <a:tr h="422008">
                <a:tc>
                  <a:txBody>
                    <a:bodyPr/>
                    <a:lstStyle/>
                    <a:p>
                      <a:r>
                        <a:rPr lang="es-VE" sz="2200" b="1" dirty="0" smtClean="0">
                          <a:latin typeface="Times New Roman" pitchFamily="18" charset="0"/>
                          <a:cs typeface="Times New Roman" pitchFamily="18" charset="0"/>
                        </a:rPr>
                        <a:t>F.G.</a:t>
                      </a:r>
                      <a:r>
                        <a:rPr lang="es-VE" sz="2200" b="1" baseline="0" dirty="0" smtClean="0">
                          <a:latin typeface="Times New Roman" pitchFamily="18" charset="0"/>
                          <a:cs typeface="Times New Roman" pitchFamily="18" charset="0"/>
                        </a:rPr>
                        <a:t> &lt; 30 ml/min   *</a:t>
                      </a:r>
                      <a:endParaRPr lang="es-UY" sz="2200" b="1" dirty="0">
                        <a:latin typeface="Times New Roman" pitchFamily="18" charset="0"/>
                        <a:cs typeface="Times New Roman" pitchFamily="18" charset="0"/>
                      </a:endParaRPr>
                    </a:p>
                  </a:txBody>
                  <a:tcPr marL="121920" marR="121920"/>
                </a:tc>
                <a:tc>
                  <a:txBody>
                    <a:bodyPr/>
                    <a:lstStyle/>
                    <a:p>
                      <a:pPr algn="ctr"/>
                      <a:r>
                        <a:rPr lang="es-VE" sz="2000" dirty="0" smtClean="0">
                          <a:latin typeface="Times New Roman" pitchFamily="18" charset="0"/>
                          <a:cs typeface="Times New Roman" pitchFamily="18" charset="0"/>
                        </a:rPr>
                        <a:t> 60,6   /   32,4</a:t>
                      </a:r>
                      <a:endParaRPr lang="es-UY" sz="2000" dirty="0">
                        <a:latin typeface="Times New Roman" pitchFamily="18" charset="0"/>
                        <a:cs typeface="Times New Roman" pitchFamily="18" charset="0"/>
                      </a:endParaRPr>
                    </a:p>
                  </a:txBody>
                  <a:tcPr marL="121920" marR="121920"/>
                </a:tc>
                <a:tc>
                  <a:txBody>
                    <a:bodyPr/>
                    <a:lstStyle/>
                    <a:p>
                      <a:pPr algn="ctr"/>
                      <a:r>
                        <a:rPr lang="es-VE" sz="2000" dirty="0" smtClean="0">
                          <a:latin typeface="Times New Roman" pitchFamily="18" charset="0"/>
                          <a:cs typeface="Times New Roman" pitchFamily="18" charset="0"/>
                        </a:rPr>
                        <a:t>0,000</a:t>
                      </a:r>
                      <a:endParaRPr lang="es-UY" sz="2000" dirty="0">
                        <a:latin typeface="Times New Roman" pitchFamily="18" charset="0"/>
                        <a:cs typeface="Times New Roman" pitchFamily="18" charset="0"/>
                      </a:endParaRPr>
                    </a:p>
                  </a:txBody>
                  <a:tcPr marL="121920" marR="121920"/>
                </a:tc>
              </a:tr>
              <a:tr h="4220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VE" sz="2200" b="1" dirty="0" smtClean="0">
                          <a:latin typeface="Times New Roman" pitchFamily="18" charset="0"/>
                          <a:cs typeface="Times New Roman" pitchFamily="18" charset="0"/>
                        </a:rPr>
                        <a:t>F.G.</a:t>
                      </a:r>
                      <a:r>
                        <a:rPr lang="es-VE" sz="2200" b="1" baseline="0" dirty="0" smtClean="0">
                          <a:latin typeface="Times New Roman" pitchFamily="18" charset="0"/>
                          <a:cs typeface="Times New Roman" pitchFamily="18" charset="0"/>
                        </a:rPr>
                        <a:t> &lt; 45 ml/min   *</a:t>
                      </a:r>
                      <a:endParaRPr lang="es-UY" sz="2200" b="1" dirty="0">
                        <a:latin typeface="Times New Roman" pitchFamily="18" charset="0"/>
                        <a:cs typeface="Times New Roman" pitchFamily="18" charset="0"/>
                      </a:endParaRPr>
                    </a:p>
                  </a:txBody>
                  <a:tcPr marL="121920" marR="121920"/>
                </a:tc>
                <a:tc>
                  <a:txBody>
                    <a:bodyPr/>
                    <a:lstStyle/>
                    <a:p>
                      <a:pPr algn="ctr"/>
                      <a:r>
                        <a:rPr lang="es-VE" sz="2000" dirty="0" smtClean="0">
                          <a:latin typeface="Times New Roman" pitchFamily="18" charset="0"/>
                          <a:cs typeface="Times New Roman" pitchFamily="18" charset="0"/>
                        </a:rPr>
                        <a:t> 51      /   24,6</a:t>
                      </a:r>
                      <a:endParaRPr lang="es-UY" sz="2000" dirty="0">
                        <a:latin typeface="Times New Roman" pitchFamily="18" charset="0"/>
                        <a:cs typeface="Times New Roman" pitchFamily="18" charset="0"/>
                      </a:endParaRPr>
                    </a:p>
                  </a:txBody>
                  <a:tcPr marL="121920" marR="121920"/>
                </a:tc>
                <a:tc>
                  <a:txBody>
                    <a:bodyPr/>
                    <a:lstStyle/>
                    <a:p>
                      <a:pPr algn="ctr"/>
                      <a:r>
                        <a:rPr lang="es-VE" sz="2000" dirty="0" smtClean="0">
                          <a:latin typeface="Times New Roman" pitchFamily="18" charset="0"/>
                          <a:cs typeface="Times New Roman" pitchFamily="18" charset="0"/>
                        </a:rPr>
                        <a:t>0,000</a:t>
                      </a:r>
                      <a:endParaRPr lang="es-UY" sz="2000" dirty="0">
                        <a:latin typeface="Times New Roman" pitchFamily="18" charset="0"/>
                        <a:cs typeface="Times New Roman" pitchFamily="18" charset="0"/>
                      </a:endParaRPr>
                    </a:p>
                  </a:txBody>
                  <a:tcPr marL="121920" marR="121920"/>
                </a:tc>
              </a:tr>
            </a:tbl>
          </a:graphicData>
        </a:graphic>
      </p:graphicFrame>
      <p:sp useBgFill="1">
        <p:nvSpPr>
          <p:cNvPr id="29745" name="18 CuadroTexto"/>
          <p:cNvSpPr txBox="1">
            <a:spLocks noChangeArrowheads="1"/>
          </p:cNvSpPr>
          <p:nvPr/>
        </p:nvSpPr>
        <p:spPr bwMode="auto">
          <a:xfrm>
            <a:off x="1217613" y="149225"/>
            <a:ext cx="9869487" cy="460375"/>
          </a:xfrm>
          <a:prstGeom prst="rect">
            <a:avLst/>
          </a:prstGeom>
          <a:ln w="9525">
            <a:noFill/>
            <a:miter lim="800000"/>
            <a:headEnd/>
            <a:tailEnd/>
          </a:ln>
        </p:spPr>
        <p:txBody>
          <a:bodyPr wrap="none">
            <a:spAutoFit/>
          </a:bodyPr>
          <a:lstStyle/>
          <a:p>
            <a:pPr algn="ctr"/>
            <a:r>
              <a:rPr lang="es-UY" sz="2400" b="1">
                <a:latin typeface="Times New Roman" pitchFamily="18" charset="0"/>
                <a:cs typeface="Times New Roman" pitchFamily="18" charset="0"/>
              </a:rPr>
              <a:t>Se define anemia si Hb ≤ 12 g/dl en mujeres o ≤ 13 g/dl en varones (OMS).</a:t>
            </a:r>
          </a:p>
        </p:txBody>
      </p:sp>
      <p:sp>
        <p:nvSpPr>
          <p:cNvPr id="29746" name="19 CuadroTexto"/>
          <p:cNvSpPr txBox="1">
            <a:spLocks noChangeArrowheads="1"/>
          </p:cNvSpPr>
          <p:nvPr/>
        </p:nvSpPr>
        <p:spPr bwMode="auto">
          <a:xfrm>
            <a:off x="5984875" y="925513"/>
            <a:ext cx="5762625" cy="831850"/>
          </a:xfrm>
          <a:prstGeom prst="rect">
            <a:avLst/>
          </a:prstGeom>
          <a:noFill/>
          <a:ln w="9525">
            <a:noFill/>
            <a:miter lim="800000"/>
            <a:headEnd/>
            <a:tailEnd/>
          </a:ln>
        </p:spPr>
        <p:txBody>
          <a:bodyPr wrap="none">
            <a:spAutoFit/>
          </a:bodyPr>
          <a:lstStyle/>
          <a:p>
            <a:r>
              <a:rPr lang="es-VE" sz="2400" b="1">
                <a:latin typeface="Times New Roman" pitchFamily="18" charset="0"/>
                <a:cs typeface="Times New Roman" pitchFamily="18" charset="0"/>
              </a:rPr>
              <a:t>Factores asociados con mayor prevalencia </a:t>
            </a:r>
          </a:p>
          <a:p>
            <a:r>
              <a:rPr lang="es-VE" sz="2400" b="1">
                <a:latin typeface="Times New Roman" pitchFamily="18" charset="0"/>
                <a:cs typeface="Times New Roman" pitchFamily="18" charset="0"/>
              </a:rPr>
              <a:t>de Anemia</a:t>
            </a:r>
            <a:r>
              <a:rPr lang="es-VE" sz="2400">
                <a:latin typeface="Times New Roman" pitchFamily="18" charset="0"/>
                <a:cs typeface="Times New Roman" pitchFamily="18" charset="0"/>
              </a:rPr>
              <a:t>. </a:t>
            </a:r>
            <a:r>
              <a:rPr lang="es-VE" sz="2400">
                <a:latin typeface="Calibri" pitchFamily="34" charset="0"/>
              </a:rPr>
              <a:t>Tablas de contingencia y Chi2</a:t>
            </a:r>
            <a:endParaRPr lang="es-UY" sz="2400">
              <a:latin typeface="Calibri" pitchFamily="34" charset="0"/>
            </a:endParaRPr>
          </a:p>
        </p:txBody>
      </p:sp>
      <p:sp>
        <p:nvSpPr>
          <p:cNvPr id="29747" name="11 CuadroTexto"/>
          <p:cNvSpPr txBox="1">
            <a:spLocks noChangeArrowheads="1"/>
          </p:cNvSpPr>
          <p:nvPr/>
        </p:nvSpPr>
        <p:spPr bwMode="auto">
          <a:xfrm>
            <a:off x="6119813" y="6365875"/>
            <a:ext cx="5119687" cy="400050"/>
          </a:xfrm>
          <a:prstGeom prst="rect">
            <a:avLst/>
          </a:prstGeom>
          <a:noFill/>
          <a:ln w="9525">
            <a:noFill/>
            <a:miter lim="800000"/>
            <a:headEnd/>
            <a:tailEnd/>
          </a:ln>
        </p:spPr>
        <p:txBody>
          <a:bodyPr wrap="none">
            <a:spAutoFit/>
          </a:bodyPr>
          <a:lstStyle/>
          <a:p>
            <a:r>
              <a:rPr lang="es-VE" sz="2000">
                <a:latin typeface="Times New Roman" pitchFamily="18" charset="0"/>
                <a:cs typeface="Times New Roman" pitchFamily="18" charset="0"/>
              </a:rPr>
              <a:t>La prevalencia de anemia no difiere según sexo.</a:t>
            </a:r>
            <a:endParaRPr lang="es-UY" sz="2000">
              <a:latin typeface="Times New Roman" pitchFamily="18" charset="0"/>
              <a:cs typeface="Times New Roman" pitchFamily="18" charset="0"/>
            </a:endParaRPr>
          </a:p>
        </p:txBody>
      </p:sp>
      <p:sp>
        <p:nvSpPr>
          <p:cNvPr id="29748" name="17 CuadroTexto"/>
          <p:cNvSpPr txBox="1">
            <a:spLocks noChangeArrowheads="1"/>
          </p:cNvSpPr>
          <p:nvPr/>
        </p:nvSpPr>
        <p:spPr bwMode="auto">
          <a:xfrm>
            <a:off x="5921375" y="5764213"/>
            <a:ext cx="6270625" cy="677862"/>
          </a:xfrm>
          <a:prstGeom prst="rect">
            <a:avLst/>
          </a:prstGeom>
          <a:noFill/>
          <a:ln w="9525">
            <a:noFill/>
            <a:miter lim="800000"/>
            <a:headEnd/>
            <a:tailEnd/>
          </a:ln>
        </p:spPr>
        <p:txBody>
          <a:bodyPr>
            <a:spAutoFit/>
          </a:bodyPr>
          <a:lstStyle/>
          <a:p>
            <a:r>
              <a:rPr lang="es-VE" sz="2000" b="1">
                <a:latin typeface="Times New Roman" pitchFamily="18" charset="0"/>
                <a:cs typeface="Times New Roman" pitchFamily="18" charset="0"/>
              </a:rPr>
              <a:t>*</a:t>
            </a:r>
            <a:r>
              <a:rPr lang="es-VE" sz="2000">
                <a:latin typeface="Times New Roman" pitchFamily="18" charset="0"/>
                <a:cs typeface="Times New Roman" pitchFamily="18" charset="0"/>
              </a:rPr>
              <a:t>  Análisis ajustado a grupos de edad. </a:t>
            </a:r>
            <a:r>
              <a:rPr lang="es-UY">
                <a:latin typeface="Times New Roman" pitchFamily="18" charset="0"/>
                <a:cs typeface="Times New Roman" pitchFamily="18" charset="0"/>
              </a:rPr>
              <a:t>Estimación de la razón de las ventajas común de Mantel-Haenszel</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21 Rectángulo"/>
          <p:cNvSpPr/>
          <p:nvPr/>
        </p:nvSpPr>
        <p:spPr>
          <a:xfrm>
            <a:off x="10417175" y="1341438"/>
            <a:ext cx="863600" cy="5032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UY"/>
          </a:p>
        </p:txBody>
      </p:sp>
      <p:sp>
        <p:nvSpPr>
          <p:cNvPr id="21" name="20 Rectángulo"/>
          <p:cNvSpPr/>
          <p:nvPr/>
        </p:nvSpPr>
        <p:spPr>
          <a:xfrm>
            <a:off x="9264650" y="2492375"/>
            <a:ext cx="768350" cy="5048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UY"/>
          </a:p>
        </p:txBody>
      </p:sp>
      <p:sp>
        <p:nvSpPr>
          <p:cNvPr id="20" name="19 Rectángulo"/>
          <p:cNvSpPr/>
          <p:nvPr/>
        </p:nvSpPr>
        <p:spPr>
          <a:xfrm>
            <a:off x="6767513" y="3429000"/>
            <a:ext cx="2016125" cy="2159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UY"/>
          </a:p>
        </p:txBody>
      </p:sp>
      <p:graphicFrame>
        <p:nvGraphicFramePr>
          <p:cNvPr id="7" name="1 Gráfico"/>
          <p:cNvGraphicFramePr>
            <a:graphicFrameLocks noGrp="1"/>
          </p:cNvGraphicFramePr>
          <p:nvPr>
            <p:ph sz="half" idx="1"/>
          </p:nvPr>
        </p:nvGraphicFramePr>
        <p:xfrm>
          <a:off x="5903979" y="836712"/>
          <a:ext cx="6288021" cy="511256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4 Marcador de contenido"/>
          <p:cNvGraphicFramePr>
            <a:graphicFrameLocks/>
          </p:cNvGraphicFramePr>
          <p:nvPr/>
        </p:nvGraphicFramePr>
        <p:xfrm>
          <a:off x="192088" y="1301750"/>
          <a:ext cx="5260975" cy="4171950"/>
        </p:xfrm>
        <a:graphic>
          <a:graphicData uri="http://schemas.openxmlformats.org/drawingml/2006/table">
            <a:tbl>
              <a:tblPr firstRow="1" bandRow="1">
                <a:tableStyleId>{5C22544A-7EE6-4342-B048-85BDC9FD1C3A}</a:tableStyleId>
              </a:tblPr>
              <a:tblGrid>
                <a:gridCol w="1791627"/>
                <a:gridCol w="672784"/>
                <a:gridCol w="683997"/>
                <a:gridCol w="874621"/>
                <a:gridCol w="1237894"/>
              </a:tblGrid>
              <a:tr h="505849">
                <a:tc>
                  <a:txBody>
                    <a:bodyPr/>
                    <a:lstStyle/>
                    <a:p>
                      <a:r>
                        <a:rPr lang="es-VE" sz="2000" dirty="0" smtClean="0"/>
                        <a:t>Variables</a:t>
                      </a:r>
                      <a:endParaRPr lang="es-UY" sz="2000" dirty="0"/>
                    </a:p>
                  </a:txBody>
                  <a:tcPr marL="121920" marR="12192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r>
                        <a:rPr lang="el-GR" sz="2000" dirty="0" smtClean="0"/>
                        <a:t>Β</a:t>
                      </a:r>
                      <a:endParaRPr lang="es-UY" sz="2000" dirty="0"/>
                    </a:p>
                  </a:txBody>
                  <a:tcPr marL="121920" marR="121920">
                    <a:lnT w="12700" cap="flat" cmpd="sng" algn="ctr">
                      <a:solidFill>
                        <a:schemeClr val="tx1"/>
                      </a:solidFill>
                      <a:prstDash val="solid"/>
                      <a:round/>
                      <a:headEnd type="none" w="med" len="med"/>
                      <a:tailEnd type="none" w="med" len="med"/>
                    </a:lnT>
                  </a:tcPr>
                </a:tc>
                <a:tc>
                  <a:txBody>
                    <a:bodyPr/>
                    <a:lstStyle/>
                    <a:p>
                      <a:r>
                        <a:rPr lang="es-VE" sz="2000" dirty="0" err="1" smtClean="0"/>
                        <a:t>Sig</a:t>
                      </a:r>
                      <a:endParaRPr lang="es-UY" sz="2000" dirty="0"/>
                    </a:p>
                  </a:txBody>
                  <a:tcPr marL="121920" marR="121920">
                    <a:lnT w="12700" cap="flat" cmpd="sng" algn="ctr">
                      <a:solidFill>
                        <a:schemeClr val="tx1"/>
                      </a:solidFill>
                      <a:prstDash val="solid"/>
                      <a:round/>
                      <a:headEnd type="none" w="med" len="med"/>
                      <a:tailEnd type="none" w="med" len="med"/>
                    </a:lnT>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VE" sz="2000" dirty="0" err="1" smtClean="0"/>
                        <a:t>Exp</a:t>
                      </a:r>
                      <a:r>
                        <a:rPr lang="es-VE" sz="2000" dirty="0" smtClean="0"/>
                        <a:t> </a:t>
                      </a:r>
                      <a:r>
                        <a:rPr lang="el-GR" sz="2000" dirty="0" smtClean="0"/>
                        <a:t>Β</a:t>
                      </a:r>
                      <a:endParaRPr lang="es-UY" sz="2000" dirty="0"/>
                    </a:p>
                  </a:txBody>
                  <a:tcPr marL="121920" marR="121920">
                    <a:lnT w="12700" cap="flat" cmpd="sng" algn="ctr">
                      <a:solidFill>
                        <a:schemeClr val="tx1"/>
                      </a:solidFill>
                      <a:prstDash val="solid"/>
                      <a:round/>
                      <a:headEnd type="none" w="med" len="med"/>
                      <a:tailEnd type="none" w="med" len="med"/>
                    </a:lnT>
                  </a:tcPr>
                </a:tc>
                <a:tc>
                  <a:txBody>
                    <a:bodyPr/>
                    <a:lstStyle/>
                    <a:p>
                      <a:r>
                        <a:rPr lang="es-VE" sz="2000" dirty="0" smtClean="0"/>
                        <a:t>IC 95%  </a:t>
                      </a:r>
                      <a:endParaRPr lang="es-UY" sz="2000" dirty="0"/>
                    </a:p>
                  </a:txBody>
                  <a:tcPr marL="121920" marR="12192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r>
              <a:tr h="567187">
                <a:tc>
                  <a:txBody>
                    <a:bodyPr/>
                    <a:lstStyle/>
                    <a:p>
                      <a:r>
                        <a:rPr lang="es-VE" sz="2000" b="1" dirty="0" err="1" smtClean="0"/>
                        <a:t>Arteriop</a:t>
                      </a:r>
                      <a:r>
                        <a:rPr lang="es-VE" sz="2000" b="1" dirty="0" smtClean="0"/>
                        <a:t>. M.I.</a:t>
                      </a:r>
                      <a:endParaRPr lang="es-UY" sz="2000" b="1" dirty="0"/>
                    </a:p>
                  </a:txBody>
                  <a:tcPr marL="121920" marR="121920">
                    <a:lnL w="12700" cap="flat" cmpd="sng" algn="ctr">
                      <a:solidFill>
                        <a:schemeClr val="tx1"/>
                      </a:solidFill>
                      <a:prstDash val="solid"/>
                      <a:round/>
                      <a:headEnd type="none" w="med" len="med"/>
                      <a:tailEnd type="none" w="med" len="med"/>
                    </a:lnL>
                  </a:tcPr>
                </a:tc>
                <a:tc>
                  <a:txBody>
                    <a:bodyPr/>
                    <a:lstStyle/>
                    <a:p>
                      <a:r>
                        <a:rPr lang="es-VE" sz="1800" dirty="0" smtClean="0">
                          <a:latin typeface="Times New Roman" pitchFamily="18" charset="0"/>
                          <a:cs typeface="Times New Roman" pitchFamily="18" charset="0"/>
                        </a:rPr>
                        <a:t>0,39</a:t>
                      </a:r>
                      <a:endParaRPr lang="es-UY" sz="1800" dirty="0">
                        <a:latin typeface="Times New Roman" pitchFamily="18" charset="0"/>
                        <a:cs typeface="Times New Roman" pitchFamily="18" charset="0"/>
                      </a:endParaRPr>
                    </a:p>
                  </a:txBody>
                  <a:tcPr marL="121920" marR="121920"/>
                </a:tc>
                <a:tc>
                  <a:txBody>
                    <a:bodyPr/>
                    <a:lstStyle/>
                    <a:p>
                      <a:r>
                        <a:rPr lang="es-VE" sz="1800" dirty="0" smtClean="0">
                          <a:latin typeface="Times New Roman" pitchFamily="18" charset="0"/>
                          <a:cs typeface="Times New Roman" pitchFamily="18" charset="0"/>
                        </a:rPr>
                        <a:t>,000</a:t>
                      </a:r>
                      <a:endParaRPr lang="es-UY" sz="1800" dirty="0">
                        <a:latin typeface="Times New Roman" pitchFamily="18" charset="0"/>
                        <a:cs typeface="Times New Roman" pitchFamily="18" charset="0"/>
                      </a:endParaRPr>
                    </a:p>
                  </a:txBody>
                  <a:tcPr marL="121920" marR="121920"/>
                </a:tc>
                <a:tc>
                  <a:txBody>
                    <a:bodyPr/>
                    <a:lstStyle/>
                    <a:p>
                      <a:r>
                        <a:rPr lang="es-VE" sz="1800" dirty="0" smtClean="0">
                          <a:latin typeface="Times New Roman" pitchFamily="18" charset="0"/>
                          <a:cs typeface="Times New Roman" pitchFamily="18" charset="0"/>
                        </a:rPr>
                        <a:t>1,47</a:t>
                      </a:r>
                      <a:endParaRPr lang="es-UY" sz="1800" dirty="0">
                        <a:latin typeface="Times New Roman" pitchFamily="18" charset="0"/>
                        <a:cs typeface="Times New Roman" pitchFamily="18" charset="0"/>
                      </a:endParaRPr>
                    </a:p>
                  </a:txBody>
                  <a:tcPr marL="121920" marR="121920"/>
                </a:tc>
                <a:tc>
                  <a:txBody>
                    <a:bodyPr/>
                    <a:lstStyle/>
                    <a:p>
                      <a:r>
                        <a:rPr lang="es-VE" sz="1800" dirty="0" smtClean="0">
                          <a:latin typeface="Times New Roman" pitchFamily="18" charset="0"/>
                          <a:cs typeface="Times New Roman" pitchFamily="18" charset="0"/>
                        </a:rPr>
                        <a:t>1,27- 1,72</a:t>
                      </a:r>
                      <a:endParaRPr lang="es-UY" sz="1800" dirty="0">
                        <a:latin typeface="Times New Roman" pitchFamily="18" charset="0"/>
                        <a:cs typeface="Times New Roman" pitchFamily="18" charset="0"/>
                      </a:endParaRPr>
                    </a:p>
                  </a:txBody>
                  <a:tcPr marL="121920" marR="121920">
                    <a:lnR w="12700" cap="flat" cmpd="sng" algn="ctr">
                      <a:solidFill>
                        <a:schemeClr val="tx1"/>
                      </a:solidFill>
                      <a:prstDash val="solid"/>
                      <a:round/>
                      <a:headEnd type="none" w="med" len="med"/>
                      <a:tailEnd type="none" w="med" len="med"/>
                    </a:lnR>
                  </a:tcPr>
                </a:tc>
              </a:tr>
              <a:tr h="544776">
                <a:tc>
                  <a:txBody>
                    <a:bodyPr/>
                    <a:lstStyle/>
                    <a:p>
                      <a:r>
                        <a:rPr lang="es-VE" sz="2000" b="1" dirty="0" smtClean="0"/>
                        <a:t>Diabetes</a:t>
                      </a:r>
                      <a:endParaRPr lang="es-UY" sz="2000" b="1" dirty="0"/>
                    </a:p>
                  </a:txBody>
                  <a:tcPr marL="121920" marR="121920">
                    <a:lnL w="12700" cap="flat" cmpd="sng" algn="ctr">
                      <a:solidFill>
                        <a:schemeClr val="tx1"/>
                      </a:solidFill>
                      <a:prstDash val="solid"/>
                      <a:round/>
                      <a:headEnd type="none" w="med" len="med"/>
                      <a:tailEnd type="none" w="med" len="med"/>
                    </a:lnL>
                  </a:tcPr>
                </a:tc>
                <a:tc>
                  <a:txBody>
                    <a:bodyPr/>
                    <a:lstStyle/>
                    <a:p>
                      <a:r>
                        <a:rPr lang="es-VE" sz="1800" dirty="0" smtClean="0">
                          <a:latin typeface="Times New Roman" pitchFamily="18" charset="0"/>
                          <a:cs typeface="Times New Roman" pitchFamily="18" charset="0"/>
                        </a:rPr>
                        <a:t>0,17</a:t>
                      </a:r>
                      <a:endParaRPr lang="es-UY" sz="1800" dirty="0">
                        <a:latin typeface="Times New Roman" pitchFamily="18" charset="0"/>
                        <a:cs typeface="Times New Roman" pitchFamily="18" charset="0"/>
                      </a:endParaRPr>
                    </a:p>
                  </a:txBody>
                  <a:tcPr marL="121920" marR="121920"/>
                </a:tc>
                <a:tc>
                  <a:txBody>
                    <a:bodyPr/>
                    <a:lstStyle/>
                    <a:p>
                      <a:r>
                        <a:rPr lang="es-VE" sz="1800" dirty="0" smtClean="0">
                          <a:latin typeface="Times New Roman" pitchFamily="18" charset="0"/>
                          <a:cs typeface="Times New Roman" pitchFamily="18" charset="0"/>
                        </a:rPr>
                        <a:t>,000</a:t>
                      </a:r>
                      <a:endParaRPr lang="es-UY" sz="1800" dirty="0">
                        <a:latin typeface="Times New Roman" pitchFamily="18" charset="0"/>
                        <a:cs typeface="Times New Roman" pitchFamily="18" charset="0"/>
                      </a:endParaRPr>
                    </a:p>
                  </a:txBody>
                  <a:tcPr marL="121920" marR="121920"/>
                </a:tc>
                <a:tc>
                  <a:txBody>
                    <a:bodyPr/>
                    <a:lstStyle/>
                    <a:p>
                      <a:r>
                        <a:rPr lang="es-VE" sz="1800" dirty="0" smtClean="0">
                          <a:latin typeface="Times New Roman" pitchFamily="18" charset="0"/>
                          <a:cs typeface="Times New Roman" pitchFamily="18" charset="0"/>
                        </a:rPr>
                        <a:t>1,19</a:t>
                      </a:r>
                      <a:endParaRPr lang="es-UY" sz="1800" dirty="0">
                        <a:latin typeface="Times New Roman" pitchFamily="18" charset="0"/>
                        <a:cs typeface="Times New Roman" pitchFamily="18" charset="0"/>
                      </a:endParaRPr>
                    </a:p>
                  </a:txBody>
                  <a:tcPr marL="121920" marR="121920"/>
                </a:tc>
                <a:tc>
                  <a:txBody>
                    <a:bodyPr/>
                    <a:lstStyle/>
                    <a:p>
                      <a:r>
                        <a:rPr lang="es-VE" sz="1800" dirty="0" smtClean="0">
                          <a:latin typeface="Times New Roman" pitchFamily="18" charset="0"/>
                          <a:cs typeface="Times New Roman" pitchFamily="18" charset="0"/>
                        </a:rPr>
                        <a:t>1,1 - 1,28</a:t>
                      </a:r>
                      <a:endParaRPr lang="es-UY" sz="1800" dirty="0">
                        <a:latin typeface="Times New Roman" pitchFamily="18" charset="0"/>
                        <a:cs typeface="Times New Roman" pitchFamily="18" charset="0"/>
                      </a:endParaRPr>
                    </a:p>
                  </a:txBody>
                  <a:tcPr marL="121920" marR="121920">
                    <a:lnR w="12700" cap="flat" cmpd="sng" algn="ctr">
                      <a:solidFill>
                        <a:schemeClr val="tx1"/>
                      </a:solidFill>
                      <a:prstDash val="solid"/>
                      <a:round/>
                      <a:headEnd type="none" w="med" len="med"/>
                      <a:tailEnd type="none" w="med" len="med"/>
                    </a:lnR>
                  </a:tcPr>
                </a:tc>
              </a:tr>
              <a:tr h="679539">
                <a:tc>
                  <a:txBody>
                    <a:bodyPr/>
                    <a:lstStyle/>
                    <a:p>
                      <a:r>
                        <a:rPr lang="es-VE" sz="2000" b="1" dirty="0" smtClean="0"/>
                        <a:t>Edad  ≥65 vs   </a:t>
                      </a:r>
                      <a:r>
                        <a:rPr lang="es-VE" sz="2000" b="1" dirty="0" smtClean="0">
                          <a:latin typeface="Calibri"/>
                        </a:rPr>
                        <a:t>&lt;65 a.</a:t>
                      </a:r>
                      <a:endParaRPr lang="es-UY" sz="2000" b="1" dirty="0"/>
                    </a:p>
                  </a:txBody>
                  <a:tcPr marL="121920" marR="121920">
                    <a:lnL w="12700" cap="flat" cmpd="sng" algn="ctr">
                      <a:solidFill>
                        <a:schemeClr val="tx1"/>
                      </a:solidFill>
                      <a:prstDash val="solid"/>
                      <a:round/>
                      <a:headEnd type="none" w="med" len="med"/>
                      <a:tailEnd type="none" w="med" len="med"/>
                    </a:lnL>
                  </a:tcPr>
                </a:tc>
                <a:tc>
                  <a:txBody>
                    <a:bodyPr/>
                    <a:lstStyle/>
                    <a:p>
                      <a:r>
                        <a:rPr lang="es-VE" sz="1800" dirty="0" smtClean="0">
                          <a:latin typeface="Times New Roman" pitchFamily="18" charset="0"/>
                          <a:cs typeface="Times New Roman" pitchFamily="18" charset="0"/>
                        </a:rPr>
                        <a:t>0,31</a:t>
                      </a:r>
                      <a:endParaRPr lang="es-UY" sz="1800" dirty="0">
                        <a:latin typeface="Times New Roman" pitchFamily="18" charset="0"/>
                        <a:cs typeface="Times New Roman" pitchFamily="18" charset="0"/>
                      </a:endParaRPr>
                    </a:p>
                  </a:txBody>
                  <a:tcPr marL="121920" marR="121920"/>
                </a:tc>
                <a:tc>
                  <a:txBody>
                    <a:bodyPr/>
                    <a:lstStyle/>
                    <a:p>
                      <a:r>
                        <a:rPr lang="es-VE" sz="1800" dirty="0" smtClean="0">
                          <a:latin typeface="Times New Roman" pitchFamily="18" charset="0"/>
                          <a:cs typeface="Times New Roman" pitchFamily="18" charset="0"/>
                        </a:rPr>
                        <a:t>,000</a:t>
                      </a:r>
                      <a:endParaRPr lang="es-UY" sz="1800" dirty="0">
                        <a:latin typeface="Times New Roman" pitchFamily="18" charset="0"/>
                        <a:cs typeface="Times New Roman" pitchFamily="18" charset="0"/>
                      </a:endParaRPr>
                    </a:p>
                  </a:txBody>
                  <a:tcPr marL="121920" marR="121920"/>
                </a:tc>
                <a:tc>
                  <a:txBody>
                    <a:bodyPr/>
                    <a:lstStyle/>
                    <a:p>
                      <a:r>
                        <a:rPr lang="es-VE" sz="1800" dirty="0" smtClean="0">
                          <a:latin typeface="Times New Roman" pitchFamily="18" charset="0"/>
                          <a:cs typeface="Times New Roman" pitchFamily="18" charset="0"/>
                        </a:rPr>
                        <a:t>1,37</a:t>
                      </a:r>
                      <a:endParaRPr lang="es-UY" sz="1800" dirty="0">
                        <a:latin typeface="Times New Roman" pitchFamily="18" charset="0"/>
                        <a:cs typeface="Times New Roman" pitchFamily="18" charset="0"/>
                      </a:endParaRPr>
                    </a:p>
                  </a:txBody>
                  <a:tcPr marL="121920" marR="121920"/>
                </a:tc>
                <a:tc>
                  <a:txBody>
                    <a:bodyPr/>
                    <a:lstStyle/>
                    <a:p>
                      <a:r>
                        <a:rPr lang="es-VE" sz="1800" dirty="0" smtClean="0">
                          <a:latin typeface="Times New Roman" pitchFamily="18" charset="0"/>
                          <a:cs typeface="Times New Roman" pitchFamily="18" charset="0"/>
                        </a:rPr>
                        <a:t>1,27-1,48</a:t>
                      </a:r>
                      <a:endParaRPr lang="es-UY" sz="1800" dirty="0">
                        <a:latin typeface="Times New Roman" pitchFamily="18" charset="0"/>
                        <a:cs typeface="Times New Roman" pitchFamily="18" charset="0"/>
                      </a:endParaRPr>
                    </a:p>
                  </a:txBody>
                  <a:tcPr marL="121920" marR="121920">
                    <a:lnR w="12700" cap="flat" cmpd="sng" algn="ctr">
                      <a:solidFill>
                        <a:schemeClr val="tx1"/>
                      </a:solidFill>
                      <a:prstDash val="solid"/>
                      <a:round/>
                      <a:headEnd type="none" w="med" len="med"/>
                      <a:tailEnd type="none" w="med" len="med"/>
                    </a:lnR>
                  </a:tcPr>
                </a:tc>
              </a:tr>
              <a:tr h="679539">
                <a:tc>
                  <a:txBody>
                    <a:bodyPr/>
                    <a:lstStyle/>
                    <a:p>
                      <a:r>
                        <a:rPr lang="es-VE" sz="2000" b="1" dirty="0" smtClean="0"/>
                        <a:t>FG  </a:t>
                      </a:r>
                      <a:r>
                        <a:rPr lang="es-VE" sz="2000" b="1" dirty="0" smtClean="0">
                          <a:latin typeface="+mn-lt"/>
                        </a:rPr>
                        <a:t>&lt;</a:t>
                      </a:r>
                      <a:r>
                        <a:rPr lang="es-VE" sz="2000" b="1" dirty="0" smtClean="0"/>
                        <a:t>30 vs         ≥</a:t>
                      </a:r>
                      <a:r>
                        <a:rPr lang="es-VE" sz="2000" b="1" dirty="0" smtClean="0">
                          <a:latin typeface="Calibri"/>
                        </a:rPr>
                        <a:t>30 ml/min</a:t>
                      </a:r>
                      <a:endParaRPr lang="es-UY" sz="2000" b="1" dirty="0"/>
                    </a:p>
                  </a:txBody>
                  <a:tcPr marL="121920" marR="121920">
                    <a:lnL w="12700" cap="flat" cmpd="sng" algn="ctr">
                      <a:solidFill>
                        <a:schemeClr val="tx1"/>
                      </a:solidFill>
                      <a:prstDash val="solid"/>
                      <a:round/>
                      <a:headEnd type="none" w="med" len="med"/>
                      <a:tailEnd type="none" w="med" len="med"/>
                    </a:lnL>
                  </a:tcPr>
                </a:tc>
                <a:tc>
                  <a:txBody>
                    <a:bodyPr/>
                    <a:lstStyle/>
                    <a:p>
                      <a:r>
                        <a:rPr lang="es-VE" sz="1800" dirty="0" smtClean="0">
                          <a:latin typeface="Times New Roman" pitchFamily="18" charset="0"/>
                          <a:cs typeface="Times New Roman" pitchFamily="18" charset="0"/>
                        </a:rPr>
                        <a:t>1,12</a:t>
                      </a:r>
                      <a:endParaRPr lang="es-UY" sz="1800" dirty="0">
                        <a:latin typeface="Times New Roman" pitchFamily="18" charset="0"/>
                        <a:cs typeface="Times New Roman" pitchFamily="18" charset="0"/>
                      </a:endParaRPr>
                    </a:p>
                  </a:txBody>
                  <a:tcPr marL="121920" marR="121920"/>
                </a:tc>
                <a:tc>
                  <a:txBody>
                    <a:bodyPr/>
                    <a:lstStyle/>
                    <a:p>
                      <a:r>
                        <a:rPr lang="es-VE" sz="1800" dirty="0" smtClean="0">
                          <a:latin typeface="Times New Roman" pitchFamily="18" charset="0"/>
                          <a:cs typeface="Times New Roman" pitchFamily="18" charset="0"/>
                        </a:rPr>
                        <a:t>,000</a:t>
                      </a:r>
                      <a:endParaRPr lang="es-UY" sz="1800" dirty="0">
                        <a:latin typeface="Times New Roman" pitchFamily="18" charset="0"/>
                        <a:cs typeface="Times New Roman" pitchFamily="18" charset="0"/>
                      </a:endParaRPr>
                    </a:p>
                  </a:txBody>
                  <a:tcPr marL="121920" marR="121920"/>
                </a:tc>
                <a:tc>
                  <a:txBody>
                    <a:bodyPr/>
                    <a:lstStyle/>
                    <a:p>
                      <a:r>
                        <a:rPr lang="es-VE" sz="1800" dirty="0" smtClean="0">
                          <a:latin typeface="Times New Roman" pitchFamily="18" charset="0"/>
                          <a:cs typeface="Times New Roman" pitchFamily="18" charset="0"/>
                        </a:rPr>
                        <a:t>3,06</a:t>
                      </a:r>
                      <a:endParaRPr lang="es-UY" sz="1800" dirty="0">
                        <a:latin typeface="Times New Roman" pitchFamily="18" charset="0"/>
                        <a:cs typeface="Times New Roman" pitchFamily="18" charset="0"/>
                      </a:endParaRPr>
                    </a:p>
                  </a:txBody>
                  <a:tcPr marL="121920" marR="121920"/>
                </a:tc>
                <a:tc>
                  <a:txBody>
                    <a:bodyPr/>
                    <a:lstStyle/>
                    <a:p>
                      <a:r>
                        <a:rPr lang="es-VE" sz="1800" dirty="0" smtClean="0">
                          <a:latin typeface="Times New Roman" pitchFamily="18" charset="0"/>
                          <a:cs typeface="Times New Roman" pitchFamily="18" charset="0"/>
                        </a:rPr>
                        <a:t>2,82 -3,31</a:t>
                      </a:r>
                      <a:endParaRPr lang="es-UY" sz="1800" dirty="0">
                        <a:latin typeface="Times New Roman" pitchFamily="18" charset="0"/>
                        <a:cs typeface="Times New Roman" pitchFamily="18" charset="0"/>
                      </a:endParaRPr>
                    </a:p>
                  </a:txBody>
                  <a:tcPr marL="121920" marR="121920">
                    <a:lnR w="12700" cap="flat" cmpd="sng" algn="ctr">
                      <a:solidFill>
                        <a:schemeClr val="tx1"/>
                      </a:solidFill>
                      <a:prstDash val="solid"/>
                      <a:round/>
                      <a:headEnd type="none" w="med" len="med"/>
                      <a:tailEnd type="none" w="med" len="med"/>
                    </a:lnR>
                  </a:tcPr>
                </a:tc>
              </a:tr>
              <a:tr h="609639">
                <a:tc>
                  <a:txBody>
                    <a:bodyPr/>
                    <a:lstStyle/>
                    <a:p>
                      <a:r>
                        <a:rPr lang="es-VE" sz="2000" b="1" dirty="0" err="1" smtClean="0"/>
                        <a:t>Insuf</a:t>
                      </a:r>
                      <a:r>
                        <a:rPr lang="es-VE" sz="2000" b="1" dirty="0" smtClean="0"/>
                        <a:t>. cardíaca</a:t>
                      </a:r>
                      <a:endParaRPr lang="es-UY" sz="2000" b="1" dirty="0"/>
                    </a:p>
                  </a:txBody>
                  <a:tcPr marL="121920" marR="121920">
                    <a:lnL w="12700" cap="flat" cmpd="sng" algn="ctr">
                      <a:solidFill>
                        <a:schemeClr val="tx1"/>
                      </a:solidFill>
                      <a:prstDash val="solid"/>
                      <a:round/>
                      <a:headEnd type="none" w="med" len="med"/>
                      <a:tailEnd type="none" w="med" len="med"/>
                    </a:lnL>
                  </a:tcPr>
                </a:tc>
                <a:tc>
                  <a:txBody>
                    <a:bodyPr/>
                    <a:lstStyle/>
                    <a:p>
                      <a:r>
                        <a:rPr lang="es-VE" sz="1800" dirty="0" smtClean="0">
                          <a:latin typeface="Times New Roman" pitchFamily="18" charset="0"/>
                          <a:cs typeface="Times New Roman" pitchFamily="18" charset="0"/>
                        </a:rPr>
                        <a:t>0,23</a:t>
                      </a:r>
                      <a:endParaRPr lang="es-UY" sz="1800" dirty="0">
                        <a:latin typeface="Times New Roman" pitchFamily="18" charset="0"/>
                        <a:cs typeface="Times New Roman" pitchFamily="18" charset="0"/>
                      </a:endParaRPr>
                    </a:p>
                  </a:txBody>
                  <a:tcPr marL="121920" marR="121920"/>
                </a:tc>
                <a:tc>
                  <a:txBody>
                    <a:bodyPr/>
                    <a:lstStyle/>
                    <a:p>
                      <a:r>
                        <a:rPr lang="es-VE" sz="1800" dirty="0" smtClean="0">
                          <a:latin typeface="Times New Roman" pitchFamily="18" charset="0"/>
                          <a:cs typeface="Times New Roman" pitchFamily="18" charset="0"/>
                        </a:rPr>
                        <a:t>,000</a:t>
                      </a:r>
                      <a:endParaRPr lang="es-UY" sz="1800" dirty="0">
                        <a:latin typeface="Times New Roman" pitchFamily="18" charset="0"/>
                        <a:cs typeface="Times New Roman" pitchFamily="18" charset="0"/>
                      </a:endParaRPr>
                    </a:p>
                  </a:txBody>
                  <a:tcPr marL="121920" marR="121920"/>
                </a:tc>
                <a:tc>
                  <a:txBody>
                    <a:bodyPr/>
                    <a:lstStyle/>
                    <a:p>
                      <a:r>
                        <a:rPr lang="es-VE" sz="1800" dirty="0" smtClean="0">
                          <a:latin typeface="Times New Roman" pitchFamily="18" charset="0"/>
                          <a:cs typeface="Times New Roman" pitchFamily="18" charset="0"/>
                        </a:rPr>
                        <a:t>1,26</a:t>
                      </a:r>
                      <a:endParaRPr lang="es-UY" sz="1800" dirty="0">
                        <a:latin typeface="Times New Roman" pitchFamily="18" charset="0"/>
                        <a:cs typeface="Times New Roman" pitchFamily="18" charset="0"/>
                      </a:endParaRPr>
                    </a:p>
                  </a:txBody>
                  <a:tcPr marL="121920" marR="121920"/>
                </a:tc>
                <a:tc>
                  <a:txBody>
                    <a:bodyPr/>
                    <a:lstStyle/>
                    <a:p>
                      <a:r>
                        <a:rPr lang="es-VE" sz="1800" dirty="0" smtClean="0">
                          <a:latin typeface="Times New Roman" pitchFamily="18" charset="0"/>
                          <a:cs typeface="Times New Roman" pitchFamily="18" charset="0"/>
                        </a:rPr>
                        <a:t>1,11- 1,43</a:t>
                      </a:r>
                      <a:endParaRPr lang="es-UY" sz="1800" dirty="0">
                        <a:latin typeface="Times New Roman" pitchFamily="18" charset="0"/>
                        <a:cs typeface="Times New Roman" pitchFamily="18" charset="0"/>
                      </a:endParaRPr>
                    </a:p>
                  </a:txBody>
                  <a:tcPr marL="121920" marR="121920">
                    <a:lnR w="12700" cap="flat" cmpd="sng" algn="ctr">
                      <a:solidFill>
                        <a:schemeClr val="tx1"/>
                      </a:solidFill>
                      <a:prstDash val="solid"/>
                      <a:round/>
                      <a:headEnd type="none" w="med" len="med"/>
                      <a:tailEnd type="none" w="med" len="med"/>
                    </a:lnR>
                  </a:tcPr>
                </a:tc>
              </a:tr>
              <a:tr h="541902">
                <a:tc>
                  <a:txBody>
                    <a:bodyPr/>
                    <a:lstStyle/>
                    <a:p>
                      <a:r>
                        <a:rPr lang="es-VE" sz="2000" b="1" dirty="0" smtClean="0"/>
                        <a:t>Neoplasma</a:t>
                      </a:r>
                      <a:endParaRPr lang="es-UY" sz="2000" b="1" dirty="0"/>
                    </a:p>
                  </a:txBody>
                  <a:tcPr marL="121920" marR="121920">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r>
                        <a:rPr lang="es-VE" sz="1800" dirty="0" smtClean="0">
                          <a:latin typeface="Times New Roman" pitchFamily="18" charset="0"/>
                          <a:cs typeface="Times New Roman" pitchFamily="18" charset="0"/>
                        </a:rPr>
                        <a:t>0,21</a:t>
                      </a:r>
                      <a:endParaRPr lang="es-UY" sz="1800" dirty="0">
                        <a:latin typeface="Times New Roman" pitchFamily="18" charset="0"/>
                        <a:cs typeface="Times New Roman" pitchFamily="18" charset="0"/>
                      </a:endParaRPr>
                    </a:p>
                  </a:txBody>
                  <a:tcPr marL="121920" marR="121920">
                    <a:lnB w="12700" cap="flat" cmpd="sng" algn="ctr">
                      <a:solidFill>
                        <a:schemeClr val="tx1"/>
                      </a:solidFill>
                      <a:prstDash val="solid"/>
                      <a:round/>
                      <a:headEnd type="none" w="med" len="med"/>
                      <a:tailEnd type="none" w="med" len="med"/>
                    </a:lnB>
                  </a:tcPr>
                </a:tc>
                <a:tc>
                  <a:txBody>
                    <a:bodyPr/>
                    <a:lstStyle/>
                    <a:p>
                      <a:r>
                        <a:rPr lang="es-VE" sz="1800" dirty="0" smtClean="0">
                          <a:latin typeface="Times New Roman" pitchFamily="18" charset="0"/>
                          <a:cs typeface="Times New Roman" pitchFamily="18" charset="0"/>
                        </a:rPr>
                        <a:t>,002</a:t>
                      </a:r>
                      <a:endParaRPr lang="es-UY" sz="1800" dirty="0">
                        <a:latin typeface="Times New Roman" pitchFamily="18" charset="0"/>
                        <a:cs typeface="Times New Roman" pitchFamily="18" charset="0"/>
                      </a:endParaRPr>
                    </a:p>
                  </a:txBody>
                  <a:tcPr marL="121920" marR="121920">
                    <a:lnB w="12700" cap="flat" cmpd="sng" algn="ctr">
                      <a:solidFill>
                        <a:schemeClr val="tx1"/>
                      </a:solidFill>
                      <a:prstDash val="solid"/>
                      <a:round/>
                      <a:headEnd type="none" w="med" len="med"/>
                      <a:tailEnd type="none" w="med" len="med"/>
                    </a:lnB>
                  </a:tcPr>
                </a:tc>
                <a:tc>
                  <a:txBody>
                    <a:bodyPr/>
                    <a:lstStyle/>
                    <a:p>
                      <a:r>
                        <a:rPr lang="es-VE" sz="1800" dirty="0" smtClean="0">
                          <a:latin typeface="Times New Roman" pitchFamily="18" charset="0"/>
                          <a:cs typeface="Times New Roman" pitchFamily="18" charset="0"/>
                        </a:rPr>
                        <a:t>1,24</a:t>
                      </a:r>
                      <a:endParaRPr lang="es-UY" sz="1800" dirty="0">
                        <a:latin typeface="Times New Roman" pitchFamily="18" charset="0"/>
                        <a:cs typeface="Times New Roman" pitchFamily="18" charset="0"/>
                      </a:endParaRPr>
                    </a:p>
                  </a:txBody>
                  <a:tcPr marL="121920" marR="121920">
                    <a:lnB w="12700" cap="flat" cmpd="sng" algn="ctr">
                      <a:solidFill>
                        <a:schemeClr val="tx1"/>
                      </a:solidFill>
                      <a:prstDash val="solid"/>
                      <a:round/>
                      <a:headEnd type="none" w="med" len="med"/>
                      <a:tailEnd type="none" w="med" len="med"/>
                    </a:lnB>
                  </a:tcPr>
                </a:tc>
                <a:tc>
                  <a:txBody>
                    <a:bodyPr/>
                    <a:lstStyle/>
                    <a:p>
                      <a:r>
                        <a:rPr lang="es-VE" sz="1800" dirty="0" smtClean="0">
                          <a:latin typeface="Times New Roman" pitchFamily="18" charset="0"/>
                          <a:cs typeface="Times New Roman" pitchFamily="18" charset="0"/>
                        </a:rPr>
                        <a:t>1,08 -1,41</a:t>
                      </a:r>
                      <a:endParaRPr lang="es-UY" sz="1800" dirty="0">
                        <a:latin typeface="Times New Roman" pitchFamily="18" charset="0"/>
                        <a:cs typeface="Times New Roman" pitchFamily="18" charset="0"/>
                      </a:endParaRPr>
                    </a:p>
                  </a:txBody>
                  <a:tcPr marL="121920" marR="121920">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bl>
          </a:graphicData>
        </a:graphic>
      </p:graphicFrame>
      <p:sp>
        <p:nvSpPr>
          <p:cNvPr id="31799" name="11 CuadroTexto"/>
          <p:cNvSpPr txBox="1">
            <a:spLocks noChangeArrowheads="1"/>
          </p:cNvSpPr>
          <p:nvPr/>
        </p:nvSpPr>
        <p:spPr bwMode="auto">
          <a:xfrm>
            <a:off x="47625" y="5538788"/>
            <a:ext cx="5761038" cy="1600200"/>
          </a:xfrm>
          <a:prstGeom prst="rect">
            <a:avLst/>
          </a:prstGeom>
          <a:noFill/>
          <a:ln w="9525">
            <a:noFill/>
            <a:miter lim="800000"/>
            <a:headEnd/>
            <a:tailEnd/>
          </a:ln>
        </p:spPr>
        <p:txBody>
          <a:bodyPr>
            <a:spAutoFit/>
          </a:bodyPr>
          <a:lstStyle/>
          <a:p>
            <a:r>
              <a:rPr lang="es-UY" sz="2000" b="1" i="1">
                <a:latin typeface="Times New Roman" pitchFamily="18" charset="0"/>
                <a:cs typeface="Times New Roman" pitchFamily="18" charset="0"/>
              </a:rPr>
              <a:t>El riesgo de anemia de los pacientes en  etapa IV-V  es mayor que para pacientes en  etapa I-II-III . El OR ajustado para variables significativas es 3,06 (2,82-3,31).</a:t>
            </a:r>
            <a:endParaRPr lang="es-UY" sz="2000">
              <a:latin typeface="Times New Roman" pitchFamily="18" charset="0"/>
              <a:cs typeface="Times New Roman" pitchFamily="18" charset="0"/>
            </a:endParaRPr>
          </a:p>
          <a:p>
            <a:endParaRPr lang="es-UY">
              <a:latin typeface="Calibri" pitchFamily="34" charset="0"/>
            </a:endParaRPr>
          </a:p>
        </p:txBody>
      </p:sp>
      <p:sp>
        <p:nvSpPr>
          <p:cNvPr id="31800" name="13 CuadroTexto"/>
          <p:cNvSpPr txBox="1">
            <a:spLocks noChangeArrowheads="1"/>
          </p:cNvSpPr>
          <p:nvPr/>
        </p:nvSpPr>
        <p:spPr bwMode="auto">
          <a:xfrm>
            <a:off x="-49213" y="900113"/>
            <a:ext cx="5184776" cy="368300"/>
          </a:xfrm>
          <a:prstGeom prst="rect">
            <a:avLst/>
          </a:prstGeom>
          <a:noFill/>
          <a:ln w="9525">
            <a:noFill/>
            <a:miter lim="800000"/>
            <a:headEnd/>
            <a:tailEnd/>
          </a:ln>
        </p:spPr>
        <p:txBody>
          <a:bodyPr>
            <a:spAutoFit/>
          </a:bodyPr>
          <a:lstStyle/>
          <a:p>
            <a:r>
              <a:rPr lang="es-VE" i="1">
                <a:latin typeface="Times New Roman" pitchFamily="18" charset="0"/>
                <a:cs typeface="Times New Roman" pitchFamily="18" charset="0"/>
              </a:rPr>
              <a:t>   </a:t>
            </a:r>
            <a:endParaRPr lang="es-UY" i="1">
              <a:latin typeface="Calibri" pitchFamily="34" charset="0"/>
            </a:endParaRPr>
          </a:p>
        </p:txBody>
      </p:sp>
      <p:sp>
        <p:nvSpPr>
          <p:cNvPr id="31801" name="14 CuadroTexto"/>
          <p:cNvSpPr txBox="1">
            <a:spLocks noChangeArrowheads="1"/>
          </p:cNvSpPr>
          <p:nvPr/>
        </p:nvSpPr>
        <p:spPr bwMode="auto">
          <a:xfrm>
            <a:off x="66675" y="33338"/>
            <a:ext cx="5584825" cy="1200150"/>
          </a:xfrm>
          <a:prstGeom prst="rect">
            <a:avLst/>
          </a:prstGeom>
          <a:noFill/>
          <a:ln w="9525">
            <a:noFill/>
            <a:miter lim="800000"/>
            <a:headEnd/>
            <a:tailEnd/>
          </a:ln>
        </p:spPr>
        <p:txBody>
          <a:bodyPr>
            <a:spAutoFit/>
          </a:bodyPr>
          <a:lstStyle/>
          <a:p>
            <a:r>
              <a:rPr lang="es-VE" sz="2400">
                <a:latin typeface="Times New Roman" pitchFamily="18" charset="0"/>
                <a:cs typeface="Times New Roman" pitchFamily="18" charset="0"/>
              </a:rPr>
              <a:t>Factores de riesgo de anemia por regresión lineal múltiple ajustada a variables signifi-cativas.</a:t>
            </a:r>
            <a:r>
              <a:rPr lang="es-VE">
                <a:latin typeface="Times New Roman" pitchFamily="18" charset="0"/>
                <a:cs typeface="Times New Roman" pitchFamily="18" charset="0"/>
              </a:rPr>
              <a:t>(</a:t>
            </a:r>
            <a:r>
              <a:rPr lang="es-VE" i="1">
                <a:latin typeface="Times New Roman" pitchFamily="18" charset="0"/>
                <a:cs typeface="Times New Roman" pitchFamily="18" charset="0"/>
              </a:rPr>
              <a:t>Sexo, AVE y Cardiop. Isquémica no lo fueron)</a:t>
            </a:r>
            <a:r>
              <a:rPr lang="es-VE" i="1">
                <a:latin typeface="Calibri" pitchFamily="34" charset="0"/>
              </a:rPr>
              <a:t>.</a:t>
            </a:r>
            <a:endParaRPr lang="es-UY">
              <a:latin typeface="Times New Roman" pitchFamily="18" charset="0"/>
              <a:cs typeface="Times New Roman" pitchFamily="18" charset="0"/>
            </a:endParaRPr>
          </a:p>
        </p:txBody>
      </p:sp>
      <p:sp>
        <p:nvSpPr>
          <p:cNvPr id="16" name="15 CuadroTexto"/>
          <p:cNvSpPr txBox="1"/>
          <p:nvPr/>
        </p:nvSpPr>
        <p:spPr>
          <a:xfrm>
            <a:off x="6245225" y="77788"/>
            <a:ext cx="5686425" cy="831850"/>
          </a:xfrm>
          <a:prstGeom prst="rect">
            <a:avLst/>
          </a:prstGeom>
          <a:solidFill>
            <a:schemeClr val="accent6">
              <a:lumMod val="40000"/>
              <a:lumOff val="60000"/>
            </a:schemeClr>
          </a:solidFill>
        </p:spPr>
        <p:txBody>
          <a:bodyPr>
            <a:spAutoFit/>
          </a:bodyPr>
          <a:lstStyle/>
          <a:p>
            <a:pPr marL="342900" indent="-342900" algn="ctr" fontAlgn="auto">
              <a:spcBef>
                <a:spcPct val="20000"/>
              </a:spcBef>
              <a:spcAft>
                <a:spcPts val="0"/>
              </a:spcAft>
              <a:defRPr/>
            </a:pPr>
            <a:r>
              <a:rPr lang="es-VE" sz="2400" dirty="0">
                <a:solidFill>
                  <a:prstClr val="black"/>
                </a:solidFill>
                <a:latin typeface="Times New Roman" pitchFamily="18" charset="0"/>
                <a:cs typeface="Times New Roman" pitchFamily="18" charset="0"/>
              </a:rPr>
              <a:t>Prevalencia de anemia según grupos de </a:t>
            </a:r>
            <a:r>
              <a:rPr lang="es-VE" sz="2400" dirty="0" err="1">
                <a:solidFill>
                  <a:prstClr val="black"/>
                </a:solidFill>
                <a:latin typeface="Times New Roman" pitchFamily="18" charset="0"/>
                <a:cs typeface="Times New Roman" pitchFamily="18" charset="0"/>
              </a:rPr>
              <a:t>FGe</a:t>
            </a:r>
            <a:r>
              <a:rPr lang="es-VE" sz="2400" dirty="0">
                <a:solidFill>
                  <a:prstClr val="black"/>
                </a:solidFill>
                <a:latin typeface="Times New Roman" pitchFamily="18" charset="0"/>
                <a:cs typeface="Times New Roman" pitchFamily="18" charset="0"/>
              </a:rPr>
              <a:t> y comparación entre ellos</a:t>
            </a:r>
            <a:endParaRPr lang="es-UY" sz="2400" dirty="0">
              <a:solidFill>
                <a:prstClr val="black"/>
              </a:solidFill>
              <a:latin typeface="Times New Roman" pitchFamily="18" charset="0"/>
              <a:cs typeface="Times New Roman" pitchFamily="18" charset="0"/>
            </a:endParaRPr>
          </a:p>
        </p:txBody>
      </p:sp>
      <p:sp>
        <p:nvSpPr>
          <p:cNvPr id="17" name="16 CuadroTexto"/>
          <p:cNvSpPr txBox="1"/>
          <p:nvPr/>
        </p:nvSpPr>
        <p:spPr>
          <a:xfrm>
            <a:off x="6727825" y="3348038"/>
            <a:ext cx="2114550" cy="368300"/>
          </a:xfrm>
          <a:prstGeom prst="rect">
            <a:avLst/>
          </a:prstGeom>
          <a:solidFill>
            <a:schemeClr val="accent6">
              <a:lumMod val="20000"/>
              <a:lumOff val="80000"/>
            </a:schemeClr>
          </a:solidFill>
        </p:spPr>
        <p:txBody>
          <a:bodyPr>
            <a:spAutoFit/>
          </a:bodyPr>
          <a:lstStyle/>
          <a:p>
            <a:pPr algn="ctr" fontAlgn="auto">
              <a:spcBef>
                <a:spcPts val="0"/>
              </a:spcBef>
              <a:spcAft>
                <a:spcPts val="0"/>
              </a:spcAft>
              <a:defRPr/>
            </a:pPr>
            <a:r>
              <a:rPr lang="es-VE" dirty="0">
                <a:latin typeface="+mn-lt"/>
                <a:cs typeface="+mn-cs"/>
              </a:rPr>
              <a:t>Etapas I – II - </a:t>
            </a:r>
            <a:r>
              <a:rPr lang="es-VE" dirty="0" err="1">
                <a:latin typeface="+mn-lt"/>
                <a:cs typeface="+mn-cs"/>
              </a:rPr>
              <a:t>IIIa</a:t>
            </a:r>
            <a:endParaRPr lang="es-UY" dirty="0">
              <a:latin typeface="+mn-lt"/>
              <a:cs typeface="+mn-cs"/>
            </a:endParaRPr>
          </a:p>
        </p:txBody>
      </p:sp>
      <p:sp>
        <p:nvSpPr>
          <p:cNvPr id="18" name="17 CuadroTexto"/>
          <p:cNvSpPr txBox="1"/>
          <p:nvPr/>
        </p:nvSpPr>
        <p:spPr>
          <a:xfrm>
            <a:off x="10393363" y="1208088"/>
            <a:ext cx="906462" cy="646112"/>
          </a:xfrm>
          <a:prstGeom prst="rect">
            <a:avLst/>
          </a:prstGeom>
          <a:solidFill>
            <a:schemeClr val="accent6">
              <a:lumMod val="20000"/>
              <a:lumOff val="80000"/>
            </a:schemeClr>
          </a:solidFill>
        </p:spPr>
        <p:txBody>
          <a:bodyPr>
            <a:spAutoFit/>
          </a:bodyPr>
          <a:lstStyle/>
          <a:p>
            <a:pPr algn="ctr" fontAlgn="auto">
              <a:spcBef>
                <a:spcPts val="0"/>
              </a:spcBef>
              <a:spcAft>
                <a:spcPts val="0"/>
              </a:spcAft>
              <a:defRPr/>
            </a:pPr>
            <a:r>
              <a:rPr lang="es-VE" dirty="0">
                <a:latin typeface="+mn-lt"/>
                <a:cs typeface="+mn-cs"/>
              </a:rPr>
              <a:t>Etapas</a:t>
            </a:r>
          </a:p>
          <a:p>
            <a:pPr algn="ctr" fontAlgn="auto">
              <a:spcBef>
                <a:spcPts val="0"/>
              </a:spcBef>
              <a:spcAft>
                <a:spcPts val="0"/>
              </a:spcAft>
              <a:defRPr/>
            </a:pPr>
            <a:r>
              <a:rPr lang="es-VE" dirty="0">
                <a:latin typeface="+mn-lt"/>
                <a:cs typeface="+mn-cs"/>
              </a:rPr>
              <a:t> IV - V</a:t>
            </a:r>
            <a:endParaRPr lang="es-UY" dirty="0">
              <a:latin typeface="+mn-lt"/>
              <a:cs typeface="+mn-cs"/>
            </a:endParaRPr>
          </a:p>
        </p:txBody>
      </p:sp>
      <p:sp>
        <p:nvSpPr>
          <p:cNvPr id="19" name="18 CuadroTexto"/>
          <p:cNvSpPr txBox="1"/>
          <p:nvPr/>
        </p:nvSpPr>
        <p:spPr>
          <a:xfrm>
            <a:off x="9261475" y="2398713"/>
            <a:ext cx="785813" cy="646112"/>
          </a:xfrm>
          <a:prstGeom prst="rect">
            <a:avLst/>
          </a:prstGeom>
          <a:solidFill>
            <a:schemeClr val="accent6">
              <a:lumMod val="20000"/>
              <a:lumOff val="80000"/>
            </a:schemeClr>
          </a:solidFill>
        </p:spPr>
        <p:txBody>
          <a:bodyPr>
            <a:spAutoFit/>
          </a:bodyPr>
          <a:lstStyle/>
          <a:p>
            <a:pPr algn="ctr" fontAlgn="auto">
              <a:spcBef>
                <a:spcPts val="0"/>
              </a:spcBef>
              <a:spcAft>
                <a:spcPts val="0"/>
              </a:spcAft>
              <a:defRPr/>
            </a:pPr>
            <a:r>
              <a:rPr lang="es-VE" dirty="0">
                <a:latin typeface="+mn-lt"/>
                <a:cs typeface="+mn-cs"/>
              </a:rPr>
              <a:t>Etapa </a:t>
            </a:r>
          </a:p>
          <a:p>
            <a:pPr algn="ctr" fontAlgn="auto">
              <a:spcBef>
                <a:spcPts val="0"/>
              </a:spcBef>
              <a:spcAft>
                <a:spcPts val="0"/>
              </a:spcAft>
              <a:defRPr/>
            </a:pPr>
            <a:r>
              <a:rPr lang="es-VE" dirty="0" err="1">
                <a:latin typeface="+mn-lt"/>
                <a:cs typeface="+mn-cs"/>
              </a:rPr>
              <a:t>IIIb</a:t>
            </a:r>
            <a:endParaRPr lang="es-UY" dirty="0">
              <a:latin typeface="+mn-lt"/>
              <a:cs typeface="+mn-cs"/>
            </a:endParaRPr>
          </a:p>
        </p:txBody>
      </p:sp>
      <p:sp>
        <p:nvSpPr>
          <p:cNvPr id="31806" name="22 CuadroTexto"/>
          <p:cNvSpPr txBox="1">
            <a:spLocks noChangeArrowheads="1"/>
          </p:cNvSpPr>
          <p:nvPr/>
        </p:nvSpPr>
        <p:spPr bwMode="auto">
          <a:xfrm>
            <a:off x="9456738" y="1844675"/>
            <a:ext cx="882650" cy="369888"/>
          </a:xfrm>
          <a:prstGeom prst="rect">
            <a:avLst/>
          </a:prstGeom>
          <a:noFill/>
          <a:ln w="9525">
            <a:noFill/>
            <a:miter lim="800000"/>
            <a:headEnd/>
            <a:tailEnd/>
          </a:ln>
        </p:spPr>
        <p:txBody>
          <a:bodyPr wrap="none">
            <a:spAutoFit/>
          </a:bodyPr>
          <a:lstStyle/>
          <a:p>
            <a:r>
              <a:rPr lang="es-VE">
                <a:latin typeface="Calibri" pitchFamily="34" charset="0"/>
              </a:rPr>
              <a:t>p= ,000</a:t>
            </a:r>
            <a:endParaRPr lang="es-UY">
              <a:latin typeface="Calibri" pitchFamily="34" charset="0"/>
            </a:endParaRPr>
          </a:p>
        </p:txBody>
      </p:sp>
      <p:sp>
        <p:nvSpPr>
          <p:cNvPr id="31807" name="23 CuadroTexto"/>
          <p:cNvSpPr txBox="1">
            <a:spLocks noChangeArrowheads="1"/>
          </p:cNvSpPr>
          <p:nvPr/>
        </p:nvSpPr>
        <p:spPr bwMode="auto">
          <a:xfrm>
            <a:off x="8016875" y="2781300"/>
            <a:ext cx="882650" cy="368300"/>
          </a:xfrm>
          <a:prstGeom prst="rect">
            <a:avLst/>
          </a:prstGeom>
          <a:noFill/>
          <a:ln w="9525">
            <a:noFill/>
            <a:miter lim="800000"/>
            <a:headEnd/>
            <a:tailEnd/>
          </a:ln>
        </p:spPr>
        <p:txBody>
          <a:bodyPr wrap="none">
            <a:spAutoFit/>
          </a:bodyPr>
          <a:lstStyle/>
          <a:p>
            <a:r>
              <a:rPr lang="es-VE">
                <a:latin typeface="Calibri" pitchFamily="34" charset="0"/>
              </a:rPr>
              <a:t>p= ,000</a:t>
            </a:r>
            <a:endParaRPr lang="es-UY">
              <a:latin typeface="Calibri" pitchFamily="34" charset="0"/>
            </a:endParaRPr>
          </a:p>
        </p:txBody>
      </p:sp>
      <p:cxnSp>
        <p:nvCxnSpPr>
          <p:cNvPr id="26" name="25 Conector recto"/>
          <p:cNvCxnSpPr>
            <a:stCxn id="17" idx="0"/>
          </p:cNvCxnSpPr>
          <p:nvPr/>
        </p:nvCxnSpPr>
        <p:spPr>
          <a:xfrm flipV="1">
            <a:off x="7785100" y="3068638"/>
            <a:ext cx="287338" cy="279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27 Conector recto"/>
          <p:cNvCxnSpPr>
            <a:stCxn id="31807" idx="3"/>
            <a:endCxn id="19" idx="1"/>
          </p:cNvCxnSpPr>
          <p:nvPr/>
        </p:nvCxnSpPr>
        <p:spPr>
          <a:xfrm flipV="1">
            <a:off x="8899525" y="2720975"/>
            <a:ext cx="361950" cy="244475"/>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29 Conector recto"/>
          <p:cNvCxnSpPr>
            <a:stCxn id="19" idx="0"/>
          </p:cNvCxnSpPr>
          <p:nvPr/>
        </p:nvCxnSpPr>
        <p:spPr>
          <a:xfrm flipV="1">
            <a:off x="9655175" y="2182813"/>
            <a:ext cx="55563" cy="2159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31 Conector recto"/>
          <p:cNvCxnSpPr/>
          <p:nvPr/>
        </p:nvCxnSpPr>
        <p:spPr>
          <a:xfrm>
            <a:off x="13488988" y="2636838"/>
            <a:ext cx="1219200" cy="914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34 Conector recto"/>
          <p:cNvCxnSpPr>
            <a:stCxn id="31806" idx="0"/>
            <a:endCxn id="18" idx="1"/>
          </p:cNvCxnSpPr>
          <p:nvPr/>
        </p:nvCxnSpPr>
        <p:spPr>
          <a:xfrm flipV="1">
            <a:off x="9898063" y="1530350"/>
            <a:ext cx="495300" cy="314325"/>
          </a:xfrm>
          <a:prstGeom prst="line">
            <a:avLst/>
          </a:prstGeom>
        </p:spPr>
        <p:style>
          <a:lnRef idx="1">
            <a:schemeClr val="accent1"/>
          </a:lnRef>
          <a:fillRef idx="0">
            <a:schemeClr val="accent1"/>
          </a:fillRef>
          <a:effectRef idx="0">
            <a:schemeClr val="accent1"/>
          </a:effectRef>
          <a:fontRef idx="minor">
            <a:schemeClr val="tx1"/>
          </a:fontRef>
        </p:style>
      </p:cxnSp>
      <p:sp>
        <p:nvSpPr>
          <p:cNvPr id="31813" name="36 CuadroTexto"/>
          <p:cNvSpPr txBox="1">
            <a:spLocks noChangeArrowheads="1"/>
          </p:cNvSpPr>
          <p:nvPr/>
        </p:nvSpPr>
        <p:spPr bwMode="auto">
          <a:xfrm>
            <a:off x="5975350" y="5881688"/>
            <a:ext cx="6202363" cy="1016000"/>
          </a:xfrm>
          <a:prstGeom prst="rect">
            <a:avLst/>
          </a:prstGeom>
          <a:noFill/>
          <a:ln w="9525">
            <a:noFill/>
            <a:miter lim="800000"/>
            <a:headEnd/>
            <a:tailEnd/>
          </a:ln>
        </p:spPr>
        <p:txBody>
          <a:bodyPr>
            <a:spAutoFit/>
          </a:bodyPr>
          <a:lstStyle/>
          <a:p>
            <a:r>
              <a:rPr lang="es-VE" sz="2000" b="1" i="1">
                <a:latin typeface="Times New Roman" pitchFamily="18" charset="0"/>
                <a:cs typeface="Times New Roman" pitchFamily="18" charset="0"/>
              </a:rPr>
              <a:t>La frecuencia de anemia en Etapa IIIb es mayor que en etapas I-II-IIIa, así como es menor que en Etapas IV-V, ajustado por grupos de edad.</a:t>
            </a:r>
            <a:endParaRPr lang="es-UY" sz="2000" b="1" i="1">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1 Título"/>
          <p:cNvSpPr>
            <a:spLocks noGrp="1"/>
          </p:cNvSpPr>
          <p:nvPr>
            <p:ph type="title"/>
          </p:nvPr>
        </p:nvSpPr>
        <p:spPr>
          <a:xfrm>
            <a:off x="609600" y="44450"/>
            <a:ext cx="10972800" cy="706438"/>
          </a:xfrm>
        </p:spPr>
        <p:txBody>
          <a:bodyPr/>
          <a:lstStyle/>
          <a:p>
            <a:r>
              <a:rPr lang="es-VE" sz="3000" b="1" smtClean="0">
                <a:latin typeface="Times New Roman" pitchFamily="18" charset="0"/>
                <a:cs typeface="Times New Roman" pitchFamily="18" charset="0"/>
              </a:rPr>
              <a:t>Resumen y Conclusiones </a:t>
            </a:r>
            <a:endParaRPr lang="es-UY" sz="3000" b="1" smtClean="0">
              <a:latin typeface="Times New Roman" pitchFamily="18" charset="0"/>
              <a:cs typeface="Times New Roman" pitchFamily="18" charset="0"/>
            </a:endParaRPr>
          </a:p>
        </p:txBody>
      </p:sp>
      <p:sp>
        <p:nvSpPr>
          <p:cNvPr id="33794" name="3 Marcador de contenido"/>
          <p:cNvSpPr>
            <a:spLocks noGrp="1"/>
          </p:cNvSpPr>
          <p:nvPr>
            <p:ph idx="1"/>
          </p:nvPr>
        </p:nvSpPr>
        <p:spPr>
          <a:xfrm>
            <a:off x="142875" y="836613"/>
            <a:ext cx="11953875" cy="6021387"/>
          </a:xfrm>
        </p:spPr>
        <p:txBody>
          <a:bodyPr/>
          <a:lstStyle/>
          <a:p>
            <a:r>
              <a:rPr lang="es-UY" sz="2200" smtClean="0">
                <a:latin typeface="Times New Roman" pitchFamily="18" charset="0"/>
                <a:cs typeface="Times New Roman" pitchFamily="18" charset="0"/>
              </a:rPr>
              <a:t>La prevalencia de anemia en portadores de ERC sin diálisis es alta, afecta el 40% de la población que ingresa al PSR. </a:t>
            </a:r>
          </a:p>
          <a:p>
            <a:endParaRPr lang="es-UY" sz="1200" smtClean="0">
              <a:latin typeface="Times New Roman" pitchFamily="18" charset="0"/>
              <a:cs typeface="Times New Roman" pitchFamily="18" charset="0"/>
            </a:endParaRPr>
          </a:p>
          <a:p>
            <a:r>
              <a:rPr lang="es-UY" sz="2200" smtClean="0">
                <a:latin typeface="Times New Roman" pitchFamily="18" charset="0"/>
                <a:cs typeface="Times New Roman" pitchFamily="18" charset="0"/>
              </a:rPr>
              <a:t>Fueron factores asociados a mayor frecuencia de anemia: edad ≥ 65 años, proteinuria ≥ 0,5 g/l, presencia de diabetes, neoplasma, insuficiencia cardíaca, cardiop. isquémica o arteriopatía de miembros inferiores. La frecuencia de anemia en esta población no es modificada según sexo, lo que puede deberse a su edad avanzada. </a:t>
            </a:r>
          </a:p>
          <a:p>
            <a:pPr>
              <a:buFont typeface="Arial" charset="0"/>
              <a:buNone/>
            </a:pPr>
            <a:r>
              <a:rPr lang="es-UY" sz="1200" smtClean="0">
                <a:latin typeface="Times New Roman" pitchFamily="18" charset="0"/>
                <a:cs typeface="Times New Roman" pitchFamily="18" charset="0"/>
              </a:rPr>
              <a:t> </a:t>
            </a:r>
          </a:p>
          <a:p>
            <a:r>
              <a:rPr lang="es-UY" sz="2200" smtClean="0">
                <a:latin typeface="Times New Roman" pitchFamily="18" charset="0"/>
                <a:cs typeface="Times New Roman" pitchFamily="18" charset="0"/>
              </a:rPr>
              <a:t>La prevalencia de anemia aumenta al descender el FG. Este cambio es significativo entre Etapas I-II-IIIa y Etapa III b, así como entre ésta y Etapas IV-V, luego del ajuste por grupos de edad. Importa reconocer la presencia de anemia en esta etapa ya que estudios previos mostraron que suele ser un marcador de progresividad de la ERC.</a:t>
            </a:r>
          </a:p>
          <a:p>
            <a:endParaRPr lang="es-UY" sz="1200" smtClean="0">
              <a:latin typeface="Times New Roman" pitchFamily="18" charset="0"/>
              <a:cs typeface="Times New Roman" pitchFamily="18" charset="0"/>
            </a:endParaRPr>
          </a:p>
          <a:p>
            <a:r>
              <a:rPr lang="es-UY" sz="2200" smtClean="0">
                <a:latin typeface="Times New Roman" pitchFamily="18" charset="0"/>
                <a:cs typeface="Times New Roman" pitchFamily="18" charset="0"/>
              </a:rPr>
              <a:t>Más de 25% de la población en etapas I-II-IIIa presenta anemia de modo que su diagnóstico y eventual tratamiento debe realizarse desde etapas precoces de ERC. </a:t>
            </a:r>
          </a:p>
          <a:p>
            <a:endParaRPr lang="es-VE" sz="1200" smtClean="0">
              <a:latin typeface="Times New Roman" pitchFamily="18" charset="0"/>
              <a:cs typeface="Times New Roman" pitchFamily="18" charset="0"/>
            </a:endParaRPr>
          </a:p>
          <a:p>
            <a:r>
              <a:rPr lang="es-VE" sz="2200" smtClean="0">
                <a:latin typeface="Times New Roman" pitchFamily="18" charset="0"/>
                <a:cs typeface="Times New Roman" pitchFamily="18" charset="0"/>
              </a:rPr>
              <a:t>Una limitación de este estudio es la ausencia de datos de capital férrico y trata-miento recibido, ya que no fueron previstos en el Registro al ingreso del paciente. </a:t>
            </a:r>
            <a:endParaRPr lang="es-UY" sz="2200" smtClean="0">
              <a:latin typeface="Times New Roman" pitchFamily="18" charset="0"/>
              <a:cs typeface="Times New Roman" pitchFamily="18" charset="0"/>
            </a:endParaRPr>
          </a:p>
        </p:txBody>
      </p:sp>
      <p:sp>
        <p:nvSpPr>
          <p:cNvPr id="33795" name="4 Rectángulo"/>
          <p:cNvSpPr>
            <a:spLocks noChangeArrowheads="1"/>
          </p:cNvSpPr>
          <p:nvPr/>
        </p:nvSpPr>
        <p:spPr bwMode="auto">
          <a:xfrm>
            <a:off x="5424488" y="3141663"/>
            <a:ext cx="6096000" cy="1754187"/>
          </a:xfrm>
          <a:prstGeom prst="rect">
            <a:avLst/>
          </a:prstGeom>
          <a:noFill/>
          <a:ln w="9525">
            <a:noFill/>
            <a:miter lim="800000"/>
            <a:headEnd/>
            <a:tailEnd/>
          </a:ln>
        </p:spPr>
        <p:txBody>
          <a:bodyPr>
            <a:spAutoFit/>
          </a:bodyPr>
          <a:lstStyle/>
          <a:p>
            <a:r>
              <a:rPr lang="es-UY">
                <a:latin typeface="Calibri" pitchFamily="34" charset="0"/>
              </a:rPr>
              <a:t> </a:t>
            </a:r>
          </a:p>
          <a:p>
            <a:r>
              <a:rPr lang="es-UY">
                <a:latin typeface="Calibri" pitchFamily="34" charset="0"/>
              </a:rPr>
              <a:t> </a:t>
            </a:r>
          </a:p>
          <a:p>
            <a:r>
              <a:rPr lang="es-UY">
                <a:latin typeface="Calibri" pitchFamily="34" charset="0"/>
              </a:rPr>
              <a:t> </a:t>
            </a:r>
          </a:p>
          <a:p>
            <a:r>
              <a:rPr lang="es-UY">
                <a:latin typeface="Calibri" pitchFamily="34" charset="0"/>
              </a:rPr>
              <a:t> </a:t>
            </a:r>
          </a:p>
          <a:p>
            <a:endParaRPr lang="es-UY">
              <a:latin typeface="Calibri" pitchFamily="34" charset="0"/>
            </a:endParaRPr>
          </a:p>
          <a:p>
            <a:endParaRPr lang="es-UY">
              <a:latin typeface="Calibri"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267</TotalTime>
  <Words>703</Words>
  <Application>Microsoft Office PowerPoint</Application>
  <PresentationFormat>Custom</PresentationFormat>
  <Paragraphs>138</Paragraphs>
  <Slides>5</Slides>
  <Notes>3</Notes>
  <HiddenSlides>0</HiddenSlides>
  <MMClips>0</MMClips>
  <ScaleCrop>false</ScaleCrop>
  <HeadingPairs>
    <vt:vector size="6" baseType="variant">
      <vt:variant>
        <vt:lpstr>Fuentes usadas</vt:lpstr>
      </vt:variant>
      <vt:variant>
        <vt:i4>4</vt:i4>
      </vt:variant>
      <vt:variant>
        <vt:lpstr>Plantilla de diseño</vt:lpstr>
      </vt:variant>
      <vt:variant>
        <vt:i4>2</vt:i4>
      </vt:variant>
      <vt:variant>
        <vt:lpstr>Títulos de diapositiva</vt:lpstr>
      </vt:variant>
      <vt:variant>
        <vt:i4>5</vt:i4>
      </vt:variant>
    </vt:vector>
  </HeadingPairs>
  <TitlesOfParts>
    <vt:vector size="11" baseType="lpstr">
      <vt:lpstr>Calibri</vt:lpstr>
      <vt:lpstr>Arial</vt:lpstr>
      <vt:lpstr>Calibri Light</vt:lpstr>
      <vt:lpstr>Times New Roman</vt:lpstr>
      <vt:lpstr>Tema de Office</vt:lpstr>
      <vt:lpstr>1_Tema de Office</vt:lpstr>
      <vt:lpstr>Diapositiva 1</vt:lpstr>
      <vt:lpstr>Población. N= 11649 pacientes con ERC y control de Hb al ingreso al PSR. Diagnóstico de ERC: signos de daño renal  y/o FG    &lt; 60 ml/min durante más de 3 meses.</vt:lpstr>
      <vt:lpstr>Con ese criterio, 40% de pacientes presentan anemia al ingresar al PSR.</vt:lpstr>
      <vt:lpstr>Diapositiva 4</vt:lpstr>
      <vt:lpstr>Resumen y Conclusiones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Vicky Mango</dc:creator>
  <cp:lastModifiedBy>prios</cp:lastModifiedBy>
  <cp:revision>21</cp:revision>
  <dcterms:created xsi:type="dcterms:W3CDTF">2015-10-06T22:52:23Z</dcterms:created>
  <dcterms:modified xsi:type="dcterms:W3CDTF">2016-08-11T21:56:58Z</dcterms:modified>
</cp:coreProperties>
</file>