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Lst>
  <p:sldSz cx="12192000" cy="6858000"/>
  <p:notesSz cx="6858000" cy="9144000"/>
  <p:defaultTextStyle>
    <a:defPPr>
      <a:defRPr lang="es-UY"/>
    </a:defPPr>
    <a:lvl1pPr algn="ctr" rtl="0" fontAlgn="base">
      <a:lnSpc>
        <a:spcPct val="90000"/>
      </a:lnSpc>
      <a:spcBef>
        <a:spcPct val="0"/>
      </a:spcBef>
      <a:spcAft>
        <a:spcPct val="0"/>
      </a:spcAft>
      <a:defRPr sz="1600" kern="1200">
        <a:solidFill>
          <a:schemeClr val="tx1"/>
        </a:solidFill>
        <a:latin typeface="Calibri Light"/>
        <a:ea typeface="+mn-ea"/>
        <a:cs typeface="Arial" charset="0"/>
      </a:defRPr>
    </a:lvl1pPr>
    <a:lvl2pPr marL="457200" algn="ctr" rtl="0" fontAlgn="base">
      <a:lnSpc>
        <a:spcPct val="90000"/>
      </a:lnSpc>
      <a:spcBef>
        <a:spcPct val="0"/>
      </a:spcBef>
      <a:spcAft>
        <a:spcPct val="0"/>
      </a:spcAft>
      <a:defRPr sz="1600" kern="1200">
        <a:solidFill>
          <a:schemeClr val="tx1"/>
        </a:solidFill>
        <a:latin typeface="Calibri Light"/>
        <a:ea typeface="+mn-ea"/>
        <a:cs typeface="Arial" charset="0"/>
      </a:defRPr>
    </a:lvl2pPr>
    <a:lvl3pPr marL="914400" algn="ctr" rtl="0" fontAlgn="base">
      <a:lnSpc>
        <a:spcPct val="90000"/>
      </a:lnSpc>
      <a:spcBef>
        <a:spcPct val="0"/>
      </a:spcBef>
      <a:spcAft>
        <a:spcPct val="0"/>
      </a:spcAft>
      <a:defRPr sz="1600" kern="1200">
        <a:solidFill>
          <a:schemeClr val="tx1"/>
        </a:solidFill>
        <a:latin typeface="Calibri Light"/>
        <a:ea typeface="+mn-ea"/>
        <a:cs typeface="Arial" charset="0"/>
      </a:defRPr>
    </a:lvl3pPr>
    <a:lvl4pPr marL="1371600" algn="ctr" rtl="0" fontAlgn="base">
      <a:lnSpc>
        <a:spcPct val="90000"/>
      </a:lnSpc>
      <a:spcBef>
        <a:spcPct val="0"/>
      </a:spcBef>
      <a:spcAft>
        <a:spcPct val="0"/>
      </a:spcAft>
      <a:defRPr sz="1600" kern="1200">
        <a:solidFill>
          <a:schemeClr val="tx1"/>
        </a:solidFill>
        <a:latin typeface="Calibri Light"/>
        <a:ea typeface="+mn-ea"/>
        <a:cs typeface="Arial" charset="0"/>
      </a:defRPr>
    </a:lvl4pPr>
    <a:lvl5pPr marL="1828800" algn="ctr" rtl="0" fontAlgn="base">
      <a:lnSpc>
        <a:spcPct val="90000"/>
      </a:lnSpc>
      <a:spcBef>
        <a:spcPct val="0"/>
      </a:spcBef>
      <a:spcAft>
        <a:spcPct val="0"/>
      </a:spcAft>
      <a:defRPr sz="1600" kern="1200">
        <a:solidFill>
          <a:schemeClr val="tx1"/>
        </a:solidFill>
        <a:latin typeface="Calibri Light"/>
        <a:ea typeface="+mn-ea"/>
        <a:cs typeface="Arial" charset="0"/>
      </a:defRPr>
    </a:lvl5pPr>
    <a:lvl6pPr marL="2286000" algn="l" defTabSz="914400" rtl="0" eaLnBrk="1" latinLnBrk="0" hangingPunct="1">
      <a:defRPr sz="1600" kern="1200">
        <a:solidFill>
          <a:schemeClr val="tx1"/>
        </a:solidFill>
        <a:latin typeface="Calibri Light"/>
        <a:ea typeface="+mn-ea"/>
        <a:cs typeface="Arial" charset="0"/>
      </a:defRPr>
    </a:lvl6pPr>
    <a:lvl7pPr marL="2743200" algn="l" defTabSz="914400" rtl="0" eaLnBrk="1" latinLnBrk="0" hangingPunct="1">
      <a:defRPr sz="1600" kern="1200">
        <a:solidFill>
          <a:schemeClr val="tx1"/>
        </a:solidFill>
        <a:latin typeface="Calibri Light"/>
        <a:ea typeface="+mn-ea"/>
        <a:cs typeface="Arial" charset="0"/>
      </a:defRPr>
    </a:lvl7pPr>
    <a:lvl8pPr marL="3200400" algn="l" defTabSz="914400" rtl="0" eaLnBrk="1" latinLnBrk="0" hangingPunct="1">
      <a:defRPr sz="1600" kern="1200">
        <a:solidFill>
          <a:schemeClr val="tx1"/>
        </a:solidFill>
        <a:latin typeface="Calibri Light"/>
        <a:ea typeface="+mn-ea"/>
        <a:cs typeface="Arial" charset="0"/>
      </a:defRPr>
    </a:lvl8pPr>
    <a:lvl9pPr marL="3657600" algn="l" defTabSz="914400" rtl="0" eaLnBrk="1" latinLnBrk="0" hangingPunct="1">
      <a:defRPr sz="1600" kern="1200">
        <a:solidFill>
          <a:schemeClr val="tx1"/>
        </a:solidFill>
        <a:latin typeface="Calibri Light"/>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1" d="100"/>
          <a:sy n="71" d="100"/>
        </p:scale>
        <p:origin x="-114" y="-25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UY"/>
          </a:p>
        </p:txBody>
      </p:sp>
      <p:sp>
        <p:nvSpPr>
          <p:cNvPr id="4" name="Marcador de fecha 3"/>
          <p:cNvSpPr>
            <a:spLocks noGrp="1"/>
          </p:cNvSpPr>
          <p:nvPr>
            <p:ph type="dt" sz="half" idx="10"/>
          </p:nvPr>
        </p:nvSpPr>
        <p:spPr/>
        <p:txBody>
          <a:bodyPr/>
          <a:lstStyle>
            <a:lvl1pPr>
              <a:defRPr/>
            </a:lvl1pPr>
          </a:lstStyle>
          <a:p>
            <a:pPr>
              <a:defRPr/>
            </a:pPr>
            <a:fld id="{A9BF396F-3A36-4D62-857A-C5AE27A0DE7E}" type="datetimeFigureOut">
              <a:rPr lang="es-UY"/>
              <a:pPr>
                <a:defRPr/>
              </a:pPr>
              <a:t>08/08/2016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66E690CB-3510-490D-A83F-28F53B130E02}" type="slidenum">
              <a:rPr lang="es-UY"/>
              <a:pPr>
                <a:defRPr/>
              </a:pPr>
              <a:t>‹#›</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lvl1pPr>
              <a:defRPr/>
            </a:lvl1pPr>
          </a:lstStyle>
          <a:p>
            <a:pPr>
              <a:defRPr/>
            </a:pPr>
            <a:fld id="{47F5B3F5-98EC-4354-A182-F246AA0C7406}" type="datetimeFigureOut">
              <a:rPr lang="es-UY"/>
              <a:pPr>
                <a:defRPr/>
              </a:pPr>
              <a:t>08/08/2016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2F1D409B-9ECA-466F-A5D6-06854331BA7E}" type="slidenum">
              <a:rPr lang="es-UY"/>
              <a:pPr>
                <a:defRPr/>
              </a:pPr>
              <a:t>‹#›</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lvl1pPr>
              <a:defRPr/>
            </a:lvl1pPr>
          </a:lstStyle>
          <a:p>
            <a:pPr>
              <a:defRPr/>
            </a:pPr>
            <a:fld id="{A2E8C588-AF43-4105-B6F7-B737315E0FAF}" type="datetimeFigureOut">
              <a:rPr lang="es-UY"/>
              <a:pPr>
                <a:defRPr/>
              </a:pPr>
              <a:t>08/08/2016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70507FFB-EBF5-4C67-9802-511CE7616D38}" type="slidenum">
              <a:rPr lang="es-UY"/>
              <a:pPr>
                <a:defRPr/>
              </a:pPr>
              <a:t>‹#›</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lvl1pPr>
              <a:defRPr/>
            </a:lvl1pPr>
          </a:lstStyle>
          <a:p>
            <a:pPr>
              <a:defRPr/>
            </a:pPr>
            <a:fld id="{2E87665E-F495-4506-B618-A91BAFC5D236}" type="datetimeFigureOut">
              <a:rPr lang="es-UY"/>
              <a:pPr>
                <a:defRPr/>
              </a:pPr>
              <a:t>08/08/2016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DDB8E535-840B-4668-B10A-6322569E7EC6}" type="slidenum">
              <a:rPr lang="es-UY"/>
              <a:pPr>
                <a:defRPr/>
              </a:pPr>
              <a:t>‹#›</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8FDB52CD-3C0F-4995-9E79-E99F8DC6D4F6}" type="datetimeFigureOut">
              <a:rPr lang="es-UY"/>
              <a:pPr>
                <a:defRPr/>
              </a:pPr>
              <a:t>08/08/2016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E4D3FB1A-6E02-4ED8-A3BA-40C2A4001403}" type="slidenum">
              <a:rPr lang="es-UY"/>
              <a:pPr>
                <a:defRPr/>
              </a:pPr>
              <a:t>‹#›</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fecha 3"/>
          <p:cNvSpPr>
            <a:spLocks noGrp="1"/>
          </p:cNvSpPr>
          <p:nvPr>
            <p:ph type="dt" sz="half" idx="10"/>
          </p:nvPr>
        </p:nvSpPr>
        <p:spPr/>
        <p:txBody>
          <a:bodyPr/>
          <a:lstStyle>
            <a:lvl1pPr>
              <a:defRPr/>
            </a:lvl1pPr>
          </a:lstStyle>
          <a:p>
            <a:pPr>
              <a:defRPr/>
            </a:pPr>
            <a:fld id="{2915E937-06A9-4A6F-AB87-1644F5AF4B9C}" type="datetimeFigureOut">
              <a:rPr lang="es-UY"/>
              <a:pPr>
                <a:defRPr/>
              </a:pPr>
              <a:t>08/08/2016</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0A1A136D-E1B5-459B-9604-A3C3F604BED3}" type="slidenum">
              <a:rPr lang="es-UY"/>
              <a:pPr>
                <a:defRPr/>
              </a:pPr>
              <a:t>‹#›</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Marcador de fecha 3"/>
          <p:cNvSpPr>
            <a:spLocks noGrp="1"/>
          </p:cNvSpPr>
          <p:nvPr>
            <p:ph type="dt" sz="half" idx="10"/>
          </p:nvPr>
        </p:nvSpPr>
        <p:spPr/>
        <p:txBody>
          <a:bodyPr/>
          <a:lstStyle>
            <a:lvl1pPr>
              <a:defRPr/>
            </a:lvl1pPr>
          </a:lstStyle>
          <a:p>
            <a:pPr>
              <a:defRPr/>
            </a:pPr>
            <a:fld id="{B842D75D-E46A-4FA4-963F-A5468711D716}" type="datetimeFigureOut">
              <a:rPr lang="es-UY"/>
              <a:pPr>
                <a:defRPr/>
              </a:pPr>
              <a:t>08/08/2016</a:t>
            </a:fld>
            <a:endParaRPr lang="es-UY"/>
          </a:p>
        </p:txBody>
      </p:sp>
      <p:sp>
        <p:nvSpPr>
          <p:cNvPr id="8" name="Marcador de pie de página 4"/>
          <p:cNvSpPr>
            <a:spLocks noGrp="1"/>
          </p:cNvSpPr>
          <p:nvPr>
            <p:ph type="ftr" sz="quarter" idx="11"/>
          </p:nvPr>
        </p:nvSpPr>
        <p:spPr/>
        <p:txBody>
          <a:bodyPr/>
          <a:lstStyle>
            <a:lvl1pPr>
              <a:defRPr/>
            </a:lvl1pPr>
          </a:lstStyle>
          <a:p>
            <a:pPr>
              <a:defRPr/>
            </a:pPr>
            <a:endParaRPr lang="es-UY"/>
          </a:p>
        </p:txBody>
      </p:sp>
      <p:sp>
        <p:nvSpPr>
          <p:cNvPr id="9" name="Marcador de número de diapositiva 5"/>
          <p:cNvSpPr>
            <a:spLocks noGrp="1"/>
          </p:cNvSpPr>
          <p:nvPr>
            <p:ph type="sldNum" sz="quarter" idx="12"/>
          </p:nvPr>
        </p:nvSpPr>
        <p:spPr/>
        <p:txBody>
          <a:bodyPr/>
          <a:lstStyle>
            <a:lvl1pPr>
              <a:defRPr/>
            </a:lvl1pPr>
          </a:lstStyle>
          <a:p>
            <a:pPr>
              <a:defRPr/>
            </a:pPr>
            <a:fld id="{6E3CDB7B-588F-437E-A93E-4B29CEB3BDD5}" type="slidenum">
              <a:rPr lang="es-UY"/>
              <a:pPr>
                <a:defRPr/>
              </a:pPr>
              <a:t>‹#›</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fecha 3"/>
          <p:cNvSpPr>
            <a:spLocks noGrp="1"/>
          </p:cNvSpPr>
          <p:nvPr>
            <p:ph type="dt" sz="half" idx="10"/>
          </p:nvPr>
        </p:nvSpPr>
        <p:spPr/>
        <p:txBody>
          <a:bodyPr/>
          <a:lstStyle>
            <a:lvl1pPr>
              <a:defRPr/>
            </a:lvl1pPr>
          </a:lstStyle>
          <a:p>
            <a:pPr>
              <a:defRPr/>
            </a:pPr>
            <a:fld id="{9D790EA8-ADD2-496F-BFB2-DDB3F353A322}" type="datetimeFigureOut">
              <a:rPr lang="es-UY"/>
              <a:pPr>
                <a:defRPr/>
              </a:pPr>
              <a:t>08/08/2016</a:t>
            </a:fld>
            <a:endParaRPr lang="es-UY"/>
          </a:p>
        </p:txBody>
      </p:sp>
      <p:sp>
        <p:nvSpPr>
          <p:cNvPr id="4" name="Marcador de pie de página 4"/>
          <p:cNvSpPr>
            <a:spLocks noGrp="1"/>
          </p:cNvSpPr>
          <p:nvPr>
            <p:ph type="ftr" sz="quarter" idx="11"/>
          </p:nvPr>
        </p:nvSpPr>
        <p:spPr/>
        <p:txBody>
          <a:bodyPr/>
          <a:lstStyle>
            <a:lvl1pPr>
              <a:defRPr/>
            </a:lvl1pPr>
          </a:lstStyle>
          <a:p>
            <a:pPr>
              <a:defRPr/>
            </a:pPr>
            <a:endParaRPr lang="es-UY"/>
          </a:p>
        </p:txBody>
      </p:sp>
      <p:sp>
        <p:nvSpPr>
          <p:cNvPr id="5" name="Marcador de número de diapositiva 5"/>
          <p:cNvSpPr>
            <a:spLocks noGrp="1"/>
          </p:cNvSpPr>
          <p:nvPr>
            <p:ph type="sldNum" sz="quarter" idx="12"/>
          </p:nvPr>
        </p:nvSpPr>
        <p:spPr/>
        <p:txBody>
          <a:bodyPr/>
          <a:lstStyle>
            <a:lvl1pPr>
              <a:defRPr/>
            </a:lvl1pPr>
          </a:lstStyle>
          <a:p>
            <a:pPr>
              <a:defRPr/>
            </a:pPr>
            <a:fld id="{A1B107CA-8246-479D-821D-7FD76EE6629B}" type="slidenum">
              <a:rPr lang="es-UY"/>
              <a:pPr>
                <a:defRPr/>
              </a:pPr>
              <a:t>‹#›</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3FFDBCB9-2CEC-4938-96C2-F39794307462}" type="datetimeFigureOut">
              <a:rPr lang="es-UY"/>
              <a:pPr>
                <a:defRPr/>
              </a:pPr>
              <a:t>08/08/2016</a:t>
            </a:fld>
            <a:endParaRPr lang="es-UY"/>
          </a:p>
        </p:txBody>
      </p:sp>
      <p:sp>
        <p:nvSpPr>
          <p:cNvPr id="3" name="Marcador de pie de página 4"/>
          <p:cNvSpPr>
            <a:spLocks noGrp="1"/>
          </p:cNvSpPr>
          <p:nvPr>
            <p:ph type="ftr" sz="quarter" idx="11"/>
          </p:nvPr>
        </p:nvSpPr>
        <p:spPr/>
        <p:txBody>
          <a:bodyPr/>
          <a:lstStyle>
            <a:lvl1pPr>
              <a:defRPr/>
            </a:lvl1pPr>
          </a:lstStyle>
          <a:p>
            <a:pPr>
              <a:defRPr/>
            </a:pPr>
            <a:endParaRPr lang="es-UY"/>
          </a:p>
        </p:txBody>
      </p:sp>
      <p:sp>
        <p:nvSpPr>
          <p:cNvPr id="4" name="Marcador de número de diapositiva 5"/>
          <p:cNvSpPr>
            <a:spLocks noGrp="1"/>
          </p:cNvSpPr>
          <p:nvPr>
            <p:ph type="sldNum" sz="quarter" idx="12"/>
          </p:nvPr>
        </p:nvSpPr>
        <p:spPr/>
        <p:txBody>
          <a:bodyPr/>
          <a:lstStyle>
            <a:lvl1pPr>
              <a:defRPr/>
            </a:lvl1pPr>
          </a:lstStyle>
          <a:p>
            <a:pPr>
              <a:defRPr/>
            </a:pPr>
            <a:fld id="{512A1065-0AD5-4736-9B47-685077DD2838}" type="slidenum">
              <a:rPr lang="es-UY"/>
              <a:pPr>
                <a:defRPr/>
              </a:pPr>
              <a:t>‹#›</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C2DF28E6-6FC7-4935-B811-26FC31090125}" type="datetimeFigureOut">
              <a:rPr lang="es-UY"/>
              <a:pPr>
                <a:defRPr/>
              </a:pPr>
              <a:t>08/08/2016</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768511FF-CC3D-4B97-8D4C-06606756A12C}" type="slidenum">
              <a:rPr lang="es-UY"/>
              <a:pPr>
                <a:defRPr/>
              </a:pPr>
              <a:t>‹#›</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148A3F8D-7A30-4C53-AFD3-827802B356B7}" type="datetimeFigureOut">
              <a:rPr lang="es-UY"/>
              <a:pPr>
                <a:defRPr/>
              </a:pPr>
              <a:t>08/08/2016</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1401870A-184A-4D70-A86E-1133B43F28B3}" type="slidenum">
              <a:rPr lang="es-UY"/>
              <a:pPr>
                <a:defRPr/>
              </a:pPr>
              <a:t>‹#›</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UY" smtClean="0"/>
          </a:p>
        </p:txBody>
      </p:sp>
      <p:sp>
        <p:nvSpPr>
          <p:cNvPr id="1027" name="Marcador de tex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smtClean="0"/>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lnSpc>
                <a:spcPct val="100000"/>
              </a:lnSpc>
              <a:spcBef>
                <a:spcPts val="0"/>
              </a:spcBef>
              <a:spcAft>
                <a:spcPts val="0"/>
              </a:spcAft>
              <a:defRPr sz="1200" smtClean="0">
                <a:solidFill>
                  <a:schemeClr val="tx1">
                    <a:tint val="75000"/>
                  </a:schemeClr>
                </a:solidFill>
                <a:latin typeface="+mn-lt"/>
                <a:cs typeface="+mn-cs"/>
              </a:defRPr>
            </a:lvl1pPr>
          </a:lstStyle>
          <a:p>
            <a:pPr>
              <a:defRPr/>
            </a:pPr>
            <a:fld id="{B6A530BE-2E22-4C15-88BD-93EC47A8C694}" type="datetimeFigureOut">
              <a:rPr lang="es-UY"/>
              <a:pPr>
                <a:defRPr/>
              </a:pPr>
              <a:t>08/08/2016</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lnSpc>
                <a:spcPct val="100000"/>
              </a:lnSpc>
              <a:spcBef>
                <a:spcPts val="0"/>
              </a:spcBef>
              <a:spcAft>
                <a:spcPts val="0"/>
              </a:spcAft>
              <a:defRPr sz="1200">
                <a:solidFill>
                  <a:schemeClr val="tx1">
                    <a:tint val="75000"/>
                  </a:schemeClr>
                </a:solidFill>
                <a:latin typeface="+mn-lt"/>
                <a:cs typeface="+mn-cs"/>
              </a:defRPr>
            </a:lvl1pPr>
          </a:lstStyle>
          <a:p>
            <a:pPr>
              <a:defRPr/>
            </a:pPr>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lnSpc>
                <a:spcPct val="100000"/>
              </a:lnSpc>
              <a:spcBef>
                <a:spcPts val="0"/>
              </a:spcBef>
              <a:spcAft>
                <a:spcPts val="0"/>
              </a:spcAft>
              <a:defRPr sz="1200" smtClean="0">
                <a:solidFill>
                  <a:schemeClr val="tx1">
                    <a:tint val="75000"/>
                  </a:schemeClr>
                </a:solidFill>
                <a:latin typeface="+mn-lt"/>
                <a:cs typeface="+mn-cs"/>
              </a:defRPr>
            </a:lvl1pPr>
          </a:lstStyle>
          <a:p>
            <a:pPr>
              <a:defRPr/>
            </a:pPr>
            <a:fld id="{27A399C4-B468-4123-B7C4-A03BF8B58A40}" type="slidenum">
              <a:rPr lang="es-UY"/>
              <a:pPr>
                <a:defRPr/>
              </a:pPr>
              <a:t>‹#›</a:t>
            </a:fld>
            <a:endParaRPr lang="es-UY"/>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3 Título"/>
          <p:cNvSpPr>
            <a:spLocks noGrp="1"/>
          </p:cNvSpPr>
          <p:nvPr>
            <p:ph type="title"/>
          </p:nvPr>
        </p:nvSpPr>
        <p:spPr>
          <a:xfrm>
            <a:off x="2681288" y="0"/>
            <a:ext cx="7689850" cy="1690688"/>
          </a:xfrm>
          <a:solidFill>
            <a:schemeClr val="bg1"/>
          </a:solidFill>
        </p:spPr>
        <p:txBody>
          <a:bodyPr/>
          <a:lstStyle/>
          <a:p>
            <a:pPr algn="ctr"/>
            <a:r>
              <a:rPr lang="es-UY" sz="1800" b="1" smtClean="0">
                <a:solidFill>
                  <a:schemeClr val="hlink"/>
                </a:solidFill>
              </a:rPr>
              <a:t>IMPACTO DEL CONTROL CLÍNICO EN EL PROGRAMA DE SALUD </a:t>
            </a:r>
            <a:br>
              <a:rPr lang="es-UY" sz="1800" b="1" smtClean="0">
                <a:solidFill>
                  <a:schemeClr val="hlink"/>
                </a:solidFill>
              </a:rPr>
            </a:br>
            <a:r>
              <a:rPr lang="es-UY" sz="1800" b="1" smtClean="0">
                <a:solidFill>
                  <a:schemeClr val="hlink"/>
                </a:solidFill>
              </a:rPr>
              <a:t>RENAL EN LA SUPERVIVENCIA DE PACIENTES </a:t>
            </a:r>
            <a:r>
              <a:rPr lang="es-UY" sz="1800" smtClean="0">
                <a:solidFill>
                  <a:schemeClr val="hlink"/>
                </a:solidFill>
              </a:rPr>
              <a:t/>
            </a:r>
            <a:br>
              <a:rPr lang="es-UY" sz="1800" smtClean="0">
                <a:solidFill>
                  <a:schemeClr val="hlink"/>
                </a:solidFill>
              </a:rPr>
            </a:br>
            <a:r>
              <a:rPr lang="es-UY" sz="1800" smtClean="0"/>
              <a:t/>
            </a:r>
            <a:br>
              <a:rPr lang="es-UY" sz="1800" smtClean="0"/>
            </a:br>
            <a:r>
              <a:rPr lang="es-UY" sz="1600" smtClean="0"/>
              <a:t>Mazzuchi N, </a:t>
            </a:r>
            <a:r>
              <a:rPr lang="es-UY" sz="1600" u="sng" smtClean="0"/>
              <a:t>Rios P</a:t>
            </a:r>
            <a:r>
              <a:rPr lang="es-UY" sz="1600" smtClean="0"/>
              <a:t>, Canzani O,  De Souza, Gadola L, Lamadrid V, Sola L. En nombre de todos los Nefrólogos que reportan al </a:t>
            </a:r>
            <a:br>
              <a:rPr lang="es-UY" sz="1600" smtClean="0"/>
            </a:br>
            <a:r>
              <a:rPr lang="es-UY" sz="1600" smtClean="0"/>
              <a:t>Programa de Salud Renal del Uruguay</a:t>
            </a:r>
            <a:endParaRPr lang="es-ES" sz="1600" smtClean="0"/>
          </a:p>
        </p:txBody>
      </p:sp>
      <p:sp>
        <p:nvSpPr>
          <p:cNvPr id="13314" name="4 Marcador de contenido"/>
          <p:cNvSpPr>
            <a:spLocks noGrp="1"/>
          </p:cNvSpPr>
          <p:nvPr>
            <p:ph idx="1"/>
          </p:nvPr>
        </p:nvSpPr>
        <p:spPr>
          <a:xfrm>
            <a:off x="852488" y="1825625"/>
            <a:ext cx="10515600" cy="4351338"/>
          </a:xfrm>
        </p:spPr>
        <p:txBody>
          <a:bodyPr/>
          <a:lstStyle/>
          <a:p>
            <a:pPr>
              <a:buFont typeface="Arial" charset="0"/>
              <a:buNone/>
            </a:pPr>
            <a:endParaRPr lang="es-UY" sz="1200" smtClean="0"/>
          </a:p>
          <a:p>
            <a:r>
              <a:rPr lang="es-UY" sz="1600" smtClean="0"/>
              <a:t>La Enfermedad renal crónica (ERC) tiene elevada mortalidad y el riesgo de muerte es mayor que el de ingreso a tto sustitutivo en las etapas I, II y III y en inicio de la etapa IV.</a:t>
            </a:r>
            <a:r>
              <a:rPr lang="es-UY" sz="1600" b="1" i="1" smtClean="0"/>
              <a:t> </a:t>
            </a:r>
            <a:endParaRPr lang="es-UY" sz="1600" smtClean="0"/>
          </a:p>
          <a:p>
            <a:r>
              <a:rPr lang="es-UY" sz="1600" b="1" smtClean="0"/>
              <a:t>Objetivos</a:t>
            </a:r>
            <a:r>
              <a:rPr lang="es-UY" sz="1600" smtClean="0"/>
              <a:t>. Analizar causas de muerte según parámetros clínicos y evolución de los pacientes incluidos en el PSRU.</a:t>
            </a:r>
          </a:p>
          <a:p>
            <a:pPr>
              <a:buFont typeface="Arial" charset="0"/>
              <a:buNone/>
            </a:pPr>
            <a:r>
              <a:rPr lang="es-UY" sz="1600" b="1" smtClean="0"/>
              <a:t>Métodos</a:t>
            </a:r>
            <a:r>
              <a:rPr lang="es-UY" sz="1600" smtClean="0"/>
              <a:t>. Estudio retrospectivo, de la cohorte del Registro del PSRU, que representa 58% de la población del país, entre 01/10/04 a 31/8/2014. Los criterios de inclusión son: personas ≥ 20 años, con alteraciones renales por más de tres meses, filtrado glomerular estimado (FGe) &lt; 60 ml/min/1.73 m</a:t>
            </a:r>
            <a:r>
              <a:rPr lang="es-UY" sz="1600" baseline="30000" smtClean="0"/>
              <a:t>2</a:t>
            </a:r>
            <a:r>
              <a:rPr lang="es-UY" sz="1600" smtClean="0"/>
              <a:t> y/o proteinuria &gt;300 mg/día o albuminuria &gt;30 mg/día en diabéticos, con seis o más meses en control. </a:t>
            </a:r>
          </a:p>
          <a:p>
            <a:pPr>
              <a:buFont typeface="Arial" charset="0"/>
              <a:buNone/>
            </a:pPr>
            <a:r>
              <a:rPr lang="es-UY" sz="1600" smtClean="0"/>
              <a:t>Se incluye registro de edad, sexo, diabetes, presión arterial, bioquímica inicial y periódica, y evolución (ingreso a tratamiento de sustitución renal (TSR) y fallecimientos). El Registro del PSRU completa la evolución con los datos del Registro Uruguayo de Diálisis y Trasplante y el Registro de fallecidos del Ministerio de Salud. </a:t>
            </a:r>
          </a:p>
          <a:p>
            <a:pPr>
              <a:buFont typeface="Arial" charset="0"/>
              <a:buNone/>
            </a:pPr>
            <a:r>
              <a:rPr lang="es-UY" sz="1600" smtClean="0"/>
              <a:t>Se analizan 2 poblaciones: a) No controlados: ingresaron al PSR y no tuvieron ningún control posterior y b) Controlados: con por lo menos 2 controles y por lo menos 6 meses de seguimiento. Se analizan eventos (fallecimiento) en ambas grupos a partir de los 6 meses</a:t>
            </a:r>
          </a:p>
          <a:p>
            <a:pPr>
              <a:buFont typeface="Arial" charset="0"/>
              <a:buNone/>
            </a:pPr>
            <a:endParaRPr lang="es-UY" sz="16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86038" y="0"/>
            <a:ext cx="7826375" cy="1690688"/>
          </a:xfrm>
          <a:solidFill>
            <a:schemeClr val="bg1"/>
          </a:solidFill>
        </p:spPr>
        <p:txBody>
          <a:bodyPr/>
          <a:lstStyle/>
          <a:p>
            <a:pPr algn="ctr"/>
            <a:r>
              <a:rPr lang="es-UY" sz="4800" b="1" smtClean="0">
                <a:solidFill>
                  <a:schemeClr val="hlink"/>
                </a:solidFill>
                <a:effectLst>
                  <a:outerShdw blurRad="38100" dist="38100" dir="2700000" algn="tl">
                    <a:srgbClr val="C0C0C0"/>
                  </a:outerShdw>
                </a:effectLst>
                <a:latin typeface="Calibri" pitchFamily="34" charset="0"/>
              </a:rPr>
              <a:t>Población</a:t>
            </a:r>
          </a:p>
        </p:txBody>
      </p:sp>
      <p:graphicFrame>
        <p:nvGraphicFramePr>
          <p:cNvPr id="14523" name="Group 187"/>
          <p:cNvGraphicFramePr>
            <a:graphicFrameLocks noGrp="1"/>
          </p:cNvGraphicFramePr>
          <p:nvPr>
            <p:ph sz="half" idx="1"/>
          </p:nvPr>
        </p:nvGraphicFramePr>
        <p:xfrm>
          <a:off x="485775" y="2087563"/>
          <a:ext cx="5181600" cy="4086225"/>
        </p:xfrm>
        <a:graphic>
          <a:graphicData uri="http://schemas.openxmlformats.org/drawingml/2006/table">
            <a:tbl>
              <a:tblPr/>
              <a:tblGrid>
                <a:gridCol w="1295400"/>
                <a:gridCol w="1758950"/>
                <a:gridCol w="1411288"/>
                <a:gridCol w="7159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UY" sz="16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s-UY" sz="1600" b="1" i="0" u="none" strike="noStrike" cap="none" normalizeH="0" baseline="0" smtClean="0">
                          <a:ln>
                            <a:noFill/>
                          </a:ln>
                          <a:solidFill>
                            <a:srgbClr val="FFFFFF"/>
                          </a:solidFill>
                          <a:effectLst/>
                          <a:latin typeface="Calibri" pitchFamily="34" charset="0"/>
                          <a:cs typeface="Arial" charset="0"/>
                        </a:rPr>
                        <a:t>No Controlados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1" i="0" u="none" strike="noStrike" cap="none" normalizeH="0" baseline="0" smtClean="0">
                          <a:ln>
                            <a:noFill/>
                          </a:ln>
                          <a:solidFill>
                            <a:srgbClr val="FFFFFF"/>
                          </a:solidFill>
                          <a:effectLst/>
                          <a:latin typeface="Calibri" pitchFamily="34" charset="0"/>
                          <a:cs typeface="Arial" charset="0"/>
                        </a:rPr>
                        <a:t>Controlados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1" i="0" u="none" strike="noStrike" cap="none" normalizeH="0" baseline="0" smtClean="0">
                          <a:ln>
                            <a:noFill/>
                          </a:ln>
                          <a:solidFill>
                            <a:srgbClr val="FFFFFF"/>
                          </a:solidFill>
                          <a:effectLst/>
                          <a:latin typeface="Calibri" pitchFamily="34" charset="0"/>
                          <a:cs typeface="Arial" charset="0"/>
                        </a:rPr>
                        <a:t>Sig.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3109 (25.4%)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9139 (74.6%)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Edad (años)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68.4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67.5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Sexo M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58.8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55.8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Diabetes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39.4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36.3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C. Isq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20.6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I. Card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11.8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7.7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ACV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6.3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5.4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AOC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5.4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Neop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6.8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7.2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Incapacidad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6.1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bl>
          </a:graphicData>
        </a:graphic>
      </p:graphicFrame>
      <p:graphicFrame>
        <p:nvGraphicFramePr>
          <p:cNvPr id="10" name="9 Marcador de contenido"/>
          <p:cNvGraphicFramePr>
            <a:graphicFrameLocks noGrp="1"/>
          </p:cNvGraphicFramePr>
          <p:nvPr>
            <p:ph sz="half" idx="2"/>
          </p:nvPr>
        </p:nvGraphicFramePr>
        <p:xfrm>
          <a:off x="6551613" y="1968500"/>
          <a:ext cx="5073650" cy="4371975"/>
        </p:xfrm>
        <a:graphic>
          <a:graphicData uri="http://schemas.openxmlformats.org/drawingml/2006/table">
            <a:tbl>
              <a:tblPr firstRow="1" bandRow="1">
                <a:tableStyleId>{5C22544A-7EE6-4342-B048-85BDC9FD1C3A}</a:tableStyleId>
              </a:tblPr>
              <a:tblGrid>
                <a:gridCol w="1195251"/>
                <a:gridCol w="1737360"/>
                <a:gridCol w="1463040"/>
                <a:gridCol w="679270"/>
              </a:tblGrid>
              <a:tr h="348804">
                <a:tc>
                  <a:txBody>
                    <a:bodyPr/>
                    <a:lstStyle/>
                    <a:p>
                      <a:endParaRPr lang="es-UY" dirty="0"/>
                    </a:p>
                  </a:txBody>
                  <a:tcPr/>
                </a:tc>
                <a:tc>
                  <a:txBody>
                    <a:bodyPr/>
                    <a:lstStyle/>
                    <a:p>
                      <a:pPr algn="ctr"/>
                      <a:r>
                        <a:rPr lang="es-UY" sz="1600" dirty="0" smtClean="0"/>
                        <a:t>No Controlados %</a:t>
                      </a:r>
                      <a:endParaRPr lang="es-UY" sz="1600" dirty="0"/>
                    </a:p>
                  </a:txBody>
                  <a:tcPr/>
                </a:tc>
                <a:tc>
                  <a:txBody>
                    <a:bodyPr/>
                    <a:lstStyle/>
                    <a:p>
                      <a:pPr algn="ctr"/>
                      <a:r>
                        <a:rPr lang="es-UY" sz="1600" dirty="0" smtClean="0"/>
                        <a:t>Controlados %</a:t>
                      </a:r>
                      <a:endParaRPr lang="es-UY" sz="1600" dirty="0"/>
                    </a:p>
                  </a:txBody>
                  <a:tcPr/>
                </a:tc>
                <a:tc>
                  <a:txBody>
                    <a:bodyPr/>
                    <a:lstStyle/>
                    <a:p>
                      <a:pPr algn="ctr"/>
                      <a:r>
                        <a:rPr lang="es-UY" sz="1600" dirty="0" err="1" smtClean="0"/>
                        <a:t>Sig</a:t>
                      </a:r>
                      <a:endParaRPr lang="es-UY" sz="1600" dirty="0"/>
                    </a:p>
                  </a:txBody>
                  <a:tcPr/>
                </a:tc>
              </a:tr>
              <a:tr h="348804">
                <a:tc>
                  <a:txBody>
                    <a:bodyPr/>
                    <a:lstStyle/>
                    <a:p>
                      <a:r>
                        <a:rPr lang="es-UY" sz="1400" dirty="0" smtClean="0"/>
                        <a:t>FG</a:t>
                      </a:r>
                      <a:r>
                        <a:rPr lang="es-UY" sz="1400" baseline="0" dirty="0" smtClean="0"/>
                        <a:t> ml/min</a:t>
                      </a:r>
                      <a:endParaRPr lang="es-UY" sz="1400" dirty="0"/>
                    </a:p>
                  </a:txBody>
                  <a:tcPr/>
                </a:tc>
                <a:tc>
                  <a:txBody>
                    <a:bodyPr/>
                    <a:lstStyle/>
                    <a:p>
                      <a:pPr algn="ctr"/>
                      <a:r>
                        <a:rPr lang="es-UY" sz="1400" dirty="0" smtClean="0"/>
                        <a:t>47.12</a:t>
                      </a:r>
                      <a:endParaRPr lang="es-UY" sz="1400" dirty="0"/>
                    </a:p>
                  </a:txBody>
                  <a:tcPr/>
                </a:tc>
                <a:tc>
                  <a:txBody>
                    <a:bodyPr/>
                    <a:lstStyle/>
                    <a:p>
                      <a:pPr algn="ctr"/>
                      <a:r>
                        <a:rPr lang="es-UY" sz="1400" dirty="0" smtClean="0"/>
                        <a:t>44.86</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Etapas I-II</a:t>
                      </a:r>
                      <a:endParaRPr lang="es-UY" sz="1400" dirty="0"/>
                    </a:p>
                  </a:txBody>
                  <a:tcPr/>
                </a:tc>
                <a:tc>
                  <a:txBody>
                    <a:bodyPr/>
                    <a:lstStyle/>
                    <a:p>
                      <a:pPr algn="ctr"/>
                      <a:r>
                        <a:rPr lang="es-UY" sz="1400" dirty="0" smtClean="0"/>
                        <a:t>19.8</a:t>
                      </a:r>
                      <a:endParaRPr lang="es-UY" sz="1400" dirty="0"/>
                    </a:p>
                  </a:txBody>
                  <a:tcPr/>
                </a:tc>
                <a:tc>
                  <a:txBody>
                    <a:bodyPr/>
                    <a:lstStyle/>
                    <a:p>
                      <a:pPr algn="ctr"/>
                      <a:r>
                        <a:rPr lang="es-UY" sz="1400" dirty="0" smtClean="0"/>
                        <a:t>15.9</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Etapa III</a:t>
                      </a:r>
                      <a:endParaRPr lang="es-UY" sz="1400" dirty="0"/>
                    </a:p>
                  </a:txBody>
                  <a:tcPr/>
                </a:tc>
                <a:tc>
                  <a:txBody>
                    <a:bodyPr/>
                    <a:lstStyle/>
                    <a:p>
                      <a:pPr algn="ctr"/>
                      <a:r>
                        <a:rPr lang="es-UY" sz="1400" dirty="0" smtClean="0"/>
                        <a:t>61</a:t>
                      </a:r>
                      <a:endParaRPr lang="es-UY" sz="1400" dirty="0"/>
                    </a:p>
                  </a:txBody>
                  <a:tcPr/>
                </a:tc>
                <a:tc>
                  <a:txBody>
                    <a:bodyPr/>
                    <a:lstStyle/>
                    <a:p>
                      <a:pPr algn="ctr"/>
                      <a:r>
                        <a:rPr lang="es-UY" sz="1400" dirty="0" smtClean="0"/>
                        <a:t>62.7</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Etapas IV-V</a:t>
                      </a:r>
                      <a:endParaRPr lang="es-UY" sz="1400" dirty="0"/>
                    </a:p>
                  </a:txBody>
                  <a:tcPr/>
                </a:tc>
                <a:tc>
                  <a:txBody>
                    <a:bodyPr/>
                    <a:lstStyle/>
                    <a:p>
                      <a:pPr algn="ctr"/>
                      <a:r>
                        <a:rPr lang="es-UY" sz="1400" dirty="0" smtClean="0"/>
                        <a:t>19.2</a:t>
                      </a:r>
                      <a:endParaRPr lang="es-UY" sz="1400" dirty="0"/>
                    </a:p>
                  </a:txBody>
                  <a:tcPr/>
                </a:tc>
                <a:tc>
                  <a:txBody>
                    <a:bodyPr/>
                    <a:lstStyle/>
                    <a:p>
                      <a:pPr algn="ctr"/>
                      <a:r>
                        <a:rPr lang="es-UY" sz="1400" dirty="0" smtClean="0"/>
                        <a:t>21.4</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Proteinuria g/d</a:t>
                      </a:r>
                      <a:endParaRPr lang="es-UY" sz="1400" dirty="0"/>
                    </a:p>
                  </a:txBody>
                  <a:tcPr/>
                </a:tc>
                <a:tc>
                  <a:txBody>
                    <a:bodyPr/>
                    <a:lstStyle/>
                    <a:p>
                      <a:pPr algn="ctr"/>
                      <a:r>
                        <a:rPr lang="es-UY" sz="1400" dirty="0" smtClean="0"/>
                        <a:t>0.31</a:t>
                      </a:r>
                      <a:endParaRPr lang="es-UY" sz="1400" dirty="0"/>
                    </a:p>
                  </a:txBody>
                  <a:tcPr/>
                </a:tc>
                <a:tc>
                  <a:txBody>
                    <a:bodyPr/>
                    <a:lstStyle/>
                    <a:p>
                      <a:pPr algn="ctr"/>
                      <a:r>
                        <a:rPr lang="es-UY" sz="1400" dirty="0" smtClean="0"/>
                        <a:t>0.28</a:t>
                      </a:r>
                      <a:endParaRPr lang="es-UY" sz="1400" dirty="0"/>
                    </a:p>
                  </a:txBody>
                  <a:tcPr/>
                </a:tc>
                <a:tc>
                  <a:txBody>
                    <a:bodyPr/>
                    <a:lstStyle/>
                    <a:p>
                      <a:pPr algn="ctr"/>
                      <a:r>
                        <a:rPr lang="es-UY" sz="1400" dirty="0" smtClean="0"/>
                        <a:t>NS</a:t>
                      </a:r>
                      <a:endParaRPr lang="es-UY" sz="1400" dirty="0"/>
                    </a:p>
                  </a:txBody>
                  <a:tcPr/>
                </a:tc>
              </a:tr>
              <a:tr h="348804">
                <a:tc>
                  <a:txBody>
                    <a:bodyPr/>
                    <a:lstStyle/>
                    <a:p>
                      <a:r>
                        <a:rPr lang="es-UY" sz="1400" dirty="0" smtClean="0"/>
                        <a:t>PAS </a:t>
                      </a:r>
                      <a:r>
                        <a:rPr lang="es-UY" sz="1400" dirty="0" err="1" smtClean="0"/>
                        <a:t>mmHg</a:t>
                      </a:r>
                      <a:endParaRPr lang="es-UY" sz="1400" dirty="0"/>
                    </a:p>
                  </a:txBody>
                  <a:tcPr/>
                </a:tc>
                <a:tc>
                  <a:txBody>
                    <a:bodyPr/>
                    <a:lstStyle/>
                    <a:p>
                      <a:pPr algn="ctr"/>
                      <a:r>
                        <a:rPr lang="es-UY" sz="1400" dirty="0" smtClean="0"/>
                        <a:t>133.1</a:t>
                      </a:r>
                      <a:endParaRPr lang="es-UY" sz="1400" dirty="0"/>
                    </a:p>
                  </a:txBody>
                  <a:tcPr/>
                </a:tc>
                <a:tc>
                  <a:txBody>
                    <a:bodyPr/>
                    <a:lstStyle/>
                    <a:p>
                      <a:pPr algn="ctr"/>
                      <a:r>
                        <a:rPr lang="es-UY" sz="1400" dirty="0" smtClean="0"/>
                        <a:t>134</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PAD </a:t>
                      </a:r>
                      <a:r>
                        <a:rPr lang="es-UY" sz="1400" dirty="0" err="1" smtClean="0"/>
                        <a:t>mmHg</a:t>
                      </a:r>
                      <a:endParaRPr lang="es-UY" sz="1400" dirty="0"/>
                    </a:p>
                  </a:txBody>
                  <a:tcPr/>
                </a:tc>
                <a:tc>
                  <a:txBody>
                    <a:bodyPr/>
                    <a:lstStyle/>
                    <a:p>
                      <a:pPr algn="ctr"/>
                      <a:r>
                        <a:rPr lang="es-UY" sz="1400" dirty="0" smtClean="0"/>
                        <a:t>76.4</a:t>
                      </a:r>
                      <a:endParaRPr lang="es-UY" sz="1400" dirty="0"/>
                    </a:p>
                  </a:txBody>
                  <a:tcPr/>
                </a:tc>
                <a:tc>
                  <a:txBody>
                    <a:bodyPr/>
                    <a:lstStyle/>
                    <a:p>
                      <a:pPr algn="ctr"/>
                      <a:r>
                        <a:rPr lang="es-UY" sz="1400" dirty="0" smtClean="0"/>
                        <a:t>76.6</a:t>
                      </a:r>
                      <a:endParaRPr lang="es-UY" sz="1400" dirty="0"/>
                    </a:p>
                  </a:txBody>
                  <a:tcPr/>
                </a:tc>
                <a:tc>
                  <a:txBody>
                    <a:bodyPr/>
                    <a:lstStyle/>
                    <a:p>
                      <a:pPr algn="ctr"/>
                      <a:r>
                        <a:rPr lang="es-UY" sz="1400" dirty="0" smtClean="0"/>
                        <a:t>NS</a:t>
                      </a:r>
                      <a:endParaRPr lang="es-UY" sz="1400" dirty="0"/>
                    </a:p>
                  </a:txBody>
                  <a:tcPr/>
                </a:tc>
              </a:tr>
              <a:tr h="348804">
                <a:tc>
                  <a:txBody>
                    <a:bodyPr/>
                    <a:lstStyle/>
                    <a:p>
                      <a:r>
                        <a:rPr lang="es-UY" sz="1400" dirty="0" err="1" smtClean="0"/>
                        <a:t>Glomerulop</a:t>
                      </a:r>
                      <a:endParaRPr lang="es-UY" sz="1400" dirty="0"/>
                    </a:p>
                  </a:txBody>
                  <a:tcPr/>
                </a:tc>
                <a:tc>
                  <a:txBody>
                    <a:bodyPr/>
                    <a:lstStyle/>
                    <a:p>
                      <a:pPr algn="ctr"/>
                      <a:r>
                        <a:rPr lang="es-UY" sz="1400" dirty="0" smtClean="0"/>
                        <a:t>3.7</a:t>
                      </a:r>
                      <a:endParaRPr lang="es-UY" sz="1400" dirty="0"/>
                    </a:p>
                  </a:txBody>
                  <a:tcPr/>
                </a:tc>
                <a:tc>
                  <a:txBody>
                    <a:bodyPr/>
                    <a:lstStyle/>
                    <a:p>
                      <a:pPr algn="ctr"/>
                      <a:r>
                        <a:rPr lang="es-UY" sz="1400" dirty="0" smtClean="0"/>
                        <a:t>5.1</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N. </a:t>
                      </a:r>
                      <a:r>
                        <a:rPr lang="es-UY" sz="1400" dirty="0" err="1" smtClean="0"/>
                        <a:t>Diabetica</a:t>
                      </a:r>
                      <a:endParaRPr lang="es-UY" sz="1400" dirty="0"/>
                    </a:p>
                  </a:txBody>
                  <a:tcPr/>
                </a:tc>
                <a:tc>
                  <a:txBody>
                    <a:bodyPr/>
                    <a:lstStyle/>
                    <a:p>
                      <a:pPr algn="ctr"/>
                      <a:r>
                        <a:rPr lang="es-UY" sz="1400" dirty="0" smtClean="0"/>
                        <a:t>15.0</a:t>
                      </a:r>
                      <a:endParaRPr lang="es-UY" sz="1400" dirty="0"/>
                    </a:p>
                  </a:txBody>
                  <a:tcPr/>
                </a:tc>
                <a:tc>
                  <a:txBody>
                    <a:bodyPr/>
                    <a:lstStyle/>
                    <a:p>
                      <a:pPr algn="ctr"/>
                      <a:r>
                        <a:rPr lang="es-UY" sz="1400" dirty="0" smtClean="0"/>
                        <a:t>13.6</a:t>
                      </a:r>
                      <a:endParaRPr lang="es-UY" sz="1400" dirty="0"/>
                    </a:p>
                  </a:txBody>
                  <a:tcPr/>
                </a:tc>
                <a:tc>
                  <a:txBody>
                    <a:bodyPr/>
                    <a:lstStyle/>
                    <a:p>
                      <a:pPr algn="ctr"/>
                      <a:r>
                        <a:rPr lang="es-UY" sz="1400" dirty="0" smtClean="0"/>
                        <a:t>&lt;0.05</a:t>
                      </a:r>
                      <a:endParaRPr lang="es-UY" sz="1400" dirty="0"/>
                    </a:p>
                  </a:txBody>
                  <a:tcPr/>
                </a:tc>
              </a:tr>
              <a:tr h="348804">
                <a:tc>
                  <a:txBody>
                    <a:bodyPr/>
                    <a:lstStyle/>
                    <a:p>
                      <a:r>
                        <a:rPr lang="es-UY" sz="1400" dirty="0" smtClean="0"/>
                        <a:t>N. Vascular</a:t>
                      </a:r>
                      <a:endParaRPr lang="es-UY" sz="1400" dirty="0"/>
                    </a:p>
                  </a:txBody>
                  <a:tcPr/>
                </a:tc>
                <a:tc>
                  <a:txBody>
                    <a:bodyPr/>
                    <a:lstStyle/>
                    <a:p>
                      <a:pPr algn="ctr"/>
                      <a:r>
                        <a:rPr lang="es-UY" sz="1400" dirty="0" smtClean="0"/>
                        <a:t>49.7</a:t>
                      </a:r>
                      <a:endParaRPr lang="es-UY" sz="1400" dirty="0"/>
                    </a:p>
                  </a:txBody>
                  <a:tcPr/>
                </a:tc>
                <a:tc>
                  <a:txBody>
                    <a:bodyPr/>
                    <a:lstStyle/>
                    <a:p>
                      <a:pPr algn="ctr"/>
                      <a:r>
                        <a:rPr lang="es-UY" sz="1400" dirty="0" smtClean="0"/>
                        <a:t>48.3</a:t>
                      </a:r>
                      <a:endParaRPr lang="es-UY" sz="1400" dirty="0"/>
                    </a:p>
                  </a:txBody>
                  <a:tcPr/>
                </a:tc>
                <a:tc>
                  <a:txBody>
                    <a:bodyPr/>
                    <a:lstStyle/>
                    <a:p>
                      <a:pPr algn="ctr"/>
                      <a:r>
                        <a:rPr lang="es-UY" sz="1400" dirty="0" smtClean="0"/>
                        <a:t>NS</a:t>
                      </a:r>
                      <a:endParaRPr lang="es-UY" sz="1400" dirty="0"/>
                    </a:p>
                  </a:txBody>
                  <a:tcPr/>
                </a:tc>
              </a:tr>
              <a:tr h="348804">
                <a:tc>
                  <a:txBody>
                    <a:bodyPr/>
                    <a:lstStyle/>
                    <a:p>
                      <a:r>
                        <a:rPr lang="es-UY" sz="1400" dirty="0" smtClean="0"/>
                        <a:t>N. </a:t>
                      </a:r>
                      <a:r>
                        <a:rPr lang="es-UY" sz="1400" dirty="0" err="1" smtClean="0"/>
                        <a:t>Obstruct</a:t>
                      </a:r>
                      <a:endParaRPr lang="es-UY" sz="1400" dirty="0"/>
                    </a:p>
                  </a:txBody>
                  <a:tcPr/>
                </a:tc>
                <a:tc>
                  <a:txBody>
                    <a:bodyPr/>
                    <a:lstStyle/>
                    <a:p>
                      <a:pPr algn="ctr"/>
                      <a:r>
                        <a:rPr lang="es-UY" sz="1400" dirty="0" smtClean="0"/>
                        <a:t>7</a:t>
                      </a:r>
                      <a:endParaRPr lang="es-UY" sz="1400" dirty="0"/>
                    </a:p>
                  </a:txBody>
                  <a:tcPr/>
                </a:tc>
                <a:tc>
                  <a:txBody>
                    <a:bodyPr/>
                    <a:lstStyle/>
                    <a:p>
                      <a:pPr algn="ctr"/>
                      <a:r>
                        <a:rPr lang="es-UY" sz="1400" dirty="0" smtClean="0"/>
                        <a:t>5.5</a:t>
                      </a:r>
                      <a:endParaRPr lang="es-UY" sz="1400" dirty="0"/>
                    </a:p>
                  </a:txBody>
                  <a:tcPr/>
                </a:tc>
                <a:tc>
                  <a:txBody>
                    <a:bodyPr/>
                    <a:lstStyle/>
                    <a:p>
                      <a:pPr algn="ctr"/>
                      <a:r>
                        <a:rPr lang="es-UY" sz="1400" dirty="0" smtClean="0"/>
                        <a:t>&lt;0.05</a:t>
                      </a:r>
                      <a:endParaRPr lang="es-UY" sz="1400"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2652713" y="0"/>
            <a:ext cx="7732712" cy="1690688"/>
          </a:xfrm>
          <a:solidFill>
            <a:schemeClr val="bg1"/>
          </a:solidFill>
        </p:spPr>
        <p:txBody>
          <a:bodyPr/>
          <a:lstStyle/>
          <a:p>
            <a:pPr algn="ctr"/>
            <a:r>
              <a:rPr lang="es-UY" sz="4000" b="1" smtClean="0">
                <a:solidFill>
                  <a:schemeClr val="hlink"/>
                </a:solidFill>
                <a:effectLst>
                  <a:outerShdw blurRad="38100" dist="38100" dir="2700000" algn="tl">
                    <a:srgbClr val="C0C0C0"/>
                  </a:outerShdw>
                </a:effectLst>
                <a:latin typeface="Calibri" pitchFamily="34" charset="0"/>
              </a:rPr>
              <a:t>Control factores riesgo </a:t>
            </a:r>
            <a:br>
              <a:rPr lang="es-UY" sz="4000" b="1" smtClean="0">
                <a:solidFill>
                  <a:schemeClr val="hlink"/>
                </a:solidFill>
                <a:effectLst>
                  <a:outerShdw blurRad="38100" dist="38100" dir="2700000" algn="tl">
                    <a:srgbClr val="C0C0C0"/>
                  </a:outerShdw>
                </a:effectLst>
                <a:latin typeface="Calibri" pitchFamily="34" charset="0"/>
              </a:rPr>
            </a:br>
            <a:r>
              <a:rPr lang="es-UY" sz="4000" b="1" smtClean="0">
                <a:solidFill>
                  <a:schemeClr val="hlink"/>
                </a:solidFill>
                <a:effectLst>
                  <a:outerShdw blurRad="38100" dist="38100" dir="2700000" algn="tl">
                    <a:srgbClr val="C0C0C0"/>
                  </a:outerShdw>
                </a:effectLst>
                <a:latin typeface="Calibri" pitchFamily="34" charset="0"/>
              </a:rPr>
              <a:t>y riesgo de muerte ajustado</a:t>
            </a:r>
          </a:p>
        </p:txBody>
      </p:sp>
      <p:graphicFrame>
        <p:nvGraphicFramePr>
          <p:cNvPr id="15433" name="Group 73"/>
          <p:cNvGraphicFramePr>
            <a:graphicFrameLocks noGrp="1"/>
          </p:cNvGraphicFramePr>
          <p:nvPr>
            <p:ph idx="1"/>
          </p:nvPr>
        </p:nvGraphicFramePr>
        <p:xfrm>
          <a:off x="527050" y="2573338"/>
          <a:ext cx="5443538" cy="3595687"/>
        </p:xfrm>
        <a:graphic>
          <a:graphicData uri="http://schemas.openxmlformats.org/drawingml/2006/table">
            <a:tbl>
              <a:tblPr/>
              <a:tblGrid>
                <a:gridCol w="1960563"/>
                <a:gridCol w="1036637"/>
                <a:gridCol w="1546225"/>
                <a:gridCol w="900113"/>
              </a:tblGrid>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smtClean="0">
                        <a:ln>
                          <a:noFill/>
                        </a:ln>
                        <a:solidFill>
                          <a:srgbClr val="FFFFFF"/>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1" i="0" u="none" strike="noStrike" cap="none" normalizeH="0" baseline="0" smtClean="0">
                          <a:ln>
                            <a:noFill/>
                          </a:ln>
                          <a:solidFill>
                            <a:srgbClr val="FFFFFF"/>
                          </a:solidFill>
                          <a:effectLst/>
                          <a:latin typeface="Calibri" pitchFamily="34" charset="0"/>
                          <a:cs typeface="Arial" charset="0"/>
                        </a:rPr>
                        <a:t>Ingreso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1" i="0" u="none" strike="noStrike" cap="none" normalizeH="0" baseline="0" smtClean="0">
                          <a:ln>
                            <a:noFill/>
                          </a:ln>
                          <a:solidFill>
                            <a:srgbClr val="FFFFFF"/>
                          </a:solidFill>
                          <a:effectLst/>
                          <a:latin typeface="Calibri" pitchFamily="34" charset="0"/>
                          <a:cs typeface="Arial" charset="0"/>
                        </a:rPr>
                        <a:t>Ultimo control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1" i="0" u="none" strike="noStrike" cap="none" normalizeH="0" baseline="0" smtClean="0">
                          <a:ln>
                            <a:noFill/>
                          </a:ln>
                          <a:solidFill>
                            <a:srgbClr val="FFFFFF"/>
                          </a:solidFill>
                          <a:effectLst/>
                          <a:latin typeface="Calibri" pitchFamily="34" charset="0"/>
                          <a:cs typeface="Arial" charset="0"/>
                        </a:rPr>
                        <a:t>sig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PA &lt; 140/90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53.2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62.9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Colesterol &lt; 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56.3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64.4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Triglicéridos &lt; 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57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Uricemia &lt;7M o &lt;6F</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55.9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Tabaquismo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7.2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HbA1c &lt; 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43.6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45.9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Hb &gt; 13M o &gt; 12F (etapa IV)</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58.1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Fosforo &lt; 4.6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83.7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85.1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Estatinas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39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52.4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 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307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BSRA en etapas I,II,III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64.7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69.5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UY" sz="1400" b="0" i="0" u="none" strike="noStrike" cap="none" normalizeH="0" baseline="0" smtClean="0">
                          <a:ln>
                            <a:noFill/>
                          </a:ln>
                          <a:solidFill>
                            <a:srgbClr val="000000"/>
                          </a:solidFill>
                          <a:effectLst/>
                          <a:latin typeface="Calibri" pitchFamily="34" charset="0"/>
                          <a:cs typeface="Arial" charset="0"/>
                        </a:rPr>
                        <a:t>&lt; 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bl>
          </a:graphicData>
        </a:graphic>
      </p:graphicFrame>
      <p:sp>
        <p:nvSpPr>
          <p:cNvPr id="15424" name="7 CuadroTexto"/>
          <p:cNvSpPr txBox="1">
            <a:spLocks noChangeArrowheads="1"/>
          </p:cNvSpPr>
          <p:nvPr/>
        </p:nvSpPr>
        <p:spPr bwMode="auto">
          <a:xfrm>
            <a:off x="1285875" y="1862138"/>
            <a:ext cx="3529013" cy="641350"/>
          </a:xfrm>
          <a:prstGeom prst="rect">
            <a:avLst/>
          </a:prstGeom>
          <a:noFill/>
          <a:ln w="9525">
            <a:noFill/>
            <a:miter lim="800000"/>
            <a:headEnd/>
            <a:tailEnd/>
          </a:ln>
        </p:spPr>
        <p:txBody>
          <a:bodyPr wrap="none">
            <a:spAutoFit/>
          </a:bodyPr>
          <a:lstStyle/>
          <a:p>
            <a:pPr algn="l">
              <a:lnSpc>
                <a:spcPct val="100000"/>
              </a:lnSpc>
            </a:pPr>
            <a:r>
              <a:rPr lang="es-UY" sz="1800" b="1">
                <a:latin typeface="Calibri" pitchFamily="34" charset="0"/>
              </a:rPr>
              <a:t>Pacientes controlados</a:t>
            </a:r>
          </a:p>
          <a:p>
            <a:pPr algn="l">
              <a:lnSpc>
                <a:spcPct val="100000"/>
              </a:lnSpc>
            </a:pPr>
            <a:r>
              <a:rPr lang="es-UY" sz="1800" b="1">
                <a:latin typeface="Calibri" pitchFamily="34" charset="0"/>
              </a:rPr>
              <a:t>Pares de datos. Test de Mac Nemar</a:t>
            </a:r>
          </a:p>
        </p:txBody>
      </p:sp>
      <p:graphicFrame>
        <p:nvGraphicFramePr>
          <p:cNvPr id="15434" name="Object 74"/>
          <p:cNvGraphicFramePr>
            <a:graphicFrameLocks noChangeAspect="1"/>
          </p:cNvGraphicFramePr>
          <p:nvPr/>
        </p:nvGraphicFramePr>
        <p:xfrm>
          <a:off x="6578600" y="2613025"/>
          <a:ext cx="5056188" cy="3551238"/>
        </p:xfrm>
        <a:graphic>
          <a:graphicData uri="http://schemas.openxmlformats.org/presentationml/2006/ole">
            <p:oleObj spid="_x0000_s15434" name="Gráfico" r:id="rId3" imgW="8124857" imgH="5419726" progId="MSGraph.Chart.8">
              <p:embed followColorScheme="full"/>
            </p:oleObj>
          </a:graphicData>
        </a:graphic>
      </p:graphicFrame>
      <p:sp>
        <p:nvSpPr>
          <p:cNvPr id="15435" name="Rectangle 75"/>
          <p:cNvSpPr>
            <a:spLocks noChangeArrowheads="1"/>
          </p:cNvSpPr>
          <p:nvPr/>
        </p:nvSpPr>
        <p:spPr bwMode="auto">
          <a:xfrm>
            <a:off x="6437313" y="1911350"/>
            <a:ext cx="5373687" cy="533400"/>
          </a:xfrm>
          <a:prstGeom prst="rect">
            <a:avLst/>
          </a:prstGeom>
          <a:noFill/>
          <a:ln w="9525" algn="ctr">
            <a:noFill/>
            <a:miter lim="800000"/>
            <a:headEnd/>
            <a:tailEnd/>
          </a:ln>
          <a:effectLst/>
        </p:spPr>
        <p:txBody>
          <a:bodyPr>
            <a:spAutoFit/>
          </a:bodyPr>
          <a:lstStyle/>
          <a:p>
            <a:r>
              <a:rPr lang="es-UY" b="1"/>
              <a:t>RIESGO DE MUERTE AJUSTADO A EDAD, SEXO, </a:t>
            </a:r>
          </a:p>
          <a:p>
            <a:r>
              <a:rPr lang="es-UY" b="1"/>
              <a:t>COMORBILIDAD, FG Y PROTEINURIA</a:t>
            </a:r>
            <a:endParaRPr lang="es-ES" b="1"/>
          </a:p>
        </p:txBody>
      </p:sp>
      <p:sp>
        <p:nvSpPr>
          <p:cNvPr id="15436" name="Text Box 76"/>
          <p:cNvSpPr txBox="1">
            <a:spLocks noChangeArrowheads="1"/>
          </p:cNvSpPr>
          <p:nvPr/>
        </p:nvSpPr>
        <p:spPr bwMode="auto">
          <a:xfrm>
            <a:off x="10347325" y="2544763"/>
            <a:ext cx="1481138" cy="312737"/>
          </a:xfrm>
          <a:prstGeom prst="rect">
            <a:avLst/>
          </a:prstGeom>
          <a:noFill/>
          <a:ln w="9525" algn="ctr">
            <a:noFill/>
            <a:miter lim="800000"/>
            <a:headEnd/>
            <a:tailEnd/>
          </a:ln>
          <a:effectLst/>
        </p:spPr>
        <p:txBody>
          <a:bodyPr wrap="none">
            <a:spAutoFit/>
          </a:bodyPr>
          <a:lstStyle/>
          <a:p>
            <a:r>
              <a:rPr lang="es-UY" b="1"/>
              <a:t>Eventos 2693</a:t>
            </a:r>
            <a:endParaRPr lang="es-ES" b="1"/>
          </a:p>
        </p:txBody>
      </p:sp>
      <p:sp>
        <p:nvSpPr>
          <p:cNvPr id="15438" name="Text Box 78"/>
          <p:cNvSpPr txBox="1">
            <a:spLocks noChangeArrowheads="1"/>
          </p:cNvSpPr>
          <p:nvPr/>
        </p:nvSpPr>
        <p:spPr bwMode="auto">
          <a:xfrm>
            <a:off x="9551988" y="3355975"/>
            <a:ext cx="479425" cy="257175"/>
          </a:xfrm>
          <a:prstGeom prst="rect">
            <a:avLst/>
          </a:prstGeom>
          <a:noFill/>
          <a:ln w="9525" algn="ctr">
            <a:noFill/>
            <a:miter lim="800000"/>
            <a:headEnd/>
            <a:tailEnd/>
          </a:ln>
          <a:effectLst/>
        </p:spPr>
        <p:txBody>
          <a:bodyPr wrap="none">
            <a:spAutoFit/>
          </a:bodyPr>
          <a:lstStyle/>
          <a:p>
            <a:r>
              <a:rPr lang="es-UY" sz="1200"/>
              <a:t>0.67</a:t>
            </a:r>
            <a:endParaRPr lang="es-ES" sz="1200"/>
          </a:p>
        </p:txBody>
      </p:sp>
      <p:sp>
        <p:nvSpPr>
          <p:cNvPr id="15439" name="Text Box 79"/>
          <p:cNvSpPr txBox="1">
            <a:spLocks noChangeArrowheads="1"/>
          </p:cNvSpPr>
          <p:nvPr/>
        </p:nvSpPr>
        <p:spPr bwMode="auto">
          <a:xfrm>
            <a:off x="9536113" y="4162425"/>
            <a:ext cx="479425" cy="257175"/>
          </a:xfrm>
          <a:prstGeom prst="rect">
            <a:avLst/>
          </a:prstGeom>
          <a:noFill/>
          <a:ln w="9525" algn="ctr">
            <a:noFill/>
            <a:miter lim="800000"/>
            <a:headEnd/>
            <a:tailEnd/>
          </a:ln>
          <a:effectLst/>
        </p:spPr>
        <p:txBody>
          <a:bodyPr wrap="none">
            <a:spAutoFit/>
          </a:bodyPr>
          <a:lstStyle/>
          <a:p>
            <a:r>
              <a:rPr lang="es-UY" sz="1200"/>
              <a:t>0.55</a:t>
            </a:r>
            <a:endParaRPr lang="es-ES" sz="1200"/>
          </a:p>
        </p:txBody>
      </p:sp>
      <p:sp>
        <p:nvSpPr>
          <p:cNvPr id="15441" name="Line 81"/>
          <p:cNvSpPr>
            <a:spLocks noChangeShapeType="1"/>
          </p:cNvSpPr>
          <p:nvPr/>
        </p:nvSpPr>
        <p:spPr bwMode="auto">
          <a:xfrm flipH="1">
            <a:off x="9763125" y="3940175"/>
            <a:ext cx="12700" cy="187325"/>
          </a:xfrm>
          <a:prstGeom prst="line">
            <a:avLst/>
          </a:prstGeom>
          <a:noFill/>
          <a:ln w="9525">
            <a:solidFill>
              <a:schemeClr val="tx1"/>
            </a:solidFill>
            <a:round/>
            <a:headEnd/>
            <a:tailEnd/>
          </a:ln>
          <a:effectLst/>
        </p:spPr>
        <p:txBody>
          <a:bodyPr anchor="ctr"/>
          <a:lstStyle/>
          <a:p>
            <a:endParaRPr lang="es-UY"/>
          </a:p>
        </p:txBody>
      </p:sp>
      <p:sp>
        <p:nvSpPr>
          <p:cNvPr id="15442" name="Line 82"/>
          <p:cNvSpPr>
            <a:spLocks noChangeShapeType="1"/>
          </p:cNvSpPr>
          <p:nvPr/>
        </p:nvSpPr>
        <p:spPr bwMode="auto">
          <a:xfrm flipH="1">
            <a:off x="9750425" y="3565525"/>
            <a:ext cx="12700" cy="187325"/>
          </a:xfrm>
          <a:prstGeom prst="line">
            <a:avLst/>
          </a:prstGeom>
          <a:noFill/>
          <a:ln w="9525">
            <a:solidFill>
              <a:schemeClr val="tx1"/>
            </a:solidFill>
            <a:round/>
            <a:headEnd/>
            <a:tailEnd/>
          </a:ln>
          <a:effectLst/>
        </p:spPr>
        <p:txBody>
          <a:bodyPr anchor="ctr"/>
          <a:lstStyle/>
          <a:p>
            <a:endParaRPr lang="es-UY"/>
          </a:p>
        </p:txBody>
      </p:sp>
      <p:sp>
        <p:nvSpPr>
          <p:cNvPr id="15443" name="Text Box 83"/>
          <p:cNvSpPr txBox="1">
            <a:spLocks noChangeArrowheads="1"/>
          </p:cNvSpPr>
          <p:nvPr/>
        </p:nvSpPr>
        <p:spPr bwMode="auto">
          <a:xfrm>
            <a:off x="7899400" y="4543425"/>
            <a:ext cx="896938" cy="754063"/>
          </a:xfrm>
          <a:prstGeom prst="rect">
            <a:avLst/>
          </a:prstGeom>
          <a:noFill/>
          <a:ln w="9525" algn="ctr">
            <a:noFill/>
            <a:miter lim="800000"/>
            <a:headEnd/>
            <a:tailEnd/>
          </a:ln>
          <a:effectLst/>
        </p:spPr>
        <p:txBody>
          <a:bodyPr>
            <a:spAutoFit/>
          </a:bodyPr>
          <a:lstStyle/>
          <a:p>
            <a:pPr>
              <a:spcBef>
                <a:spcPct val="50000"/>
              </a:spcBef>
            </a:pPr>
            <a:r>
              <a:rPr lang="es-UY" b="1"/>
              <a:t>Fallece 830 (26.7%)</a:t>
            </a:r>
            <a:endParaRPr lang="es-ES" b="1"/>
          </a:p>
        </p:txBody>
      </p:sp>
      <p:sp>
        <p:nvSpPr>
          <p:cNvPr id="15444" name="Text Box 84"/>
          <p:cNvSpPr txBox="1">
            <a:spLocks noChangeArrowheads="1"/>
          </p:cNvSpPr>
          <p:nvPr/>
        </p:nvSpPr>
        <p:spPr bwMode="auto">
          <a:xfrm>
            <a:off x="9063038" y="4548188"/>
            <a:ext cx="1054100" cy="754062"/>
          </a:xfrm>
          <a:prstGeom prst="rect">
            <a:avLst/>
          </a:prstGeom>
          <a:noFill/>
          <a:ln w="9525" algn="ctr">
            <a:noFill/>
            <a:miter lim="800000"/>
            <a:headEnd/>
            <a:tailEnd/>
          </a:ln>
          <a:effectLst/>
        </p:spPr>
        <p:txBody>
          <a:bodyPr wrap="none">
            <a:spAutoFit/>
          </a:bodyPr>
          <a:lstStyle/>
          <a:p>
            <a:r>
              <a:rPr lang="es-UY" b="1"/>
              <a:t>Fallecen </a:t>
            </a:r>
          </a:p>
          <a:p>
            <a:r>
              <a:rPr lang="es-UY" b="1"/>
              <a:t>1919</a:t>
            </a:r>
          </a:p>
          <a:p>
            <a:r>
              <a:rPr lang="es-UY" b="1"/>
              <a:t>(21%)</a:t>
            </a:r>
            <a:endParaRPr lang="es-ES"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p:cNvSpPr>
            <a:spLocks noGrp="1"/>
          </p:cNvSpPr>
          <p:nvPr>
            <p:ph type="title"/>
          </p:nvPr>
        </p:nvSpPr>
        <p:spPr>
          <a:solidFill>
            <a:schemeClr val="bg1"/>
          </a:solidFill>
        </p:spPr>
        <p:txBody>
          <a:bodyPr/>
          <a:lstStyle/>
          <a:p>
            <a:r>
              <a:rPr lang="es-UY" sz="4000" b="1" smtClean="0">
                <a:solidFill>
                  <a:schemeClr val="hlink"/>
                </a:solidFill>
              </a:rPr>
              <a:t>Evolución de la tasa de mortalidad y causas de muerte</a:t>
            </a:r>
            <a:endParaRPr lang="es-ES" sz="4000" b="1" smtClean="0">
              <a:solidFill>
                <a:schemeClr val="hlink"/>
              </a:solidFill>
            </a:endParaRPr>
          </a:p>
        </p:txBody>
      </p:sp>
      <p:graphicFrame>
        <p:nvGraphicFramePr>
          <p:cNvPr id="18436" name="Object 2"/>
          <p:cNvGraphicFramePr>
            <a:graphicFrameLocks noChangeAspect="1"/>
          </p:cNvGraphicFramePr>
          <p:nvPr>
            <p:ph sz="half" idx="1"/>
          </p:nvPr>
        </p:nvGraphicFramePr>
        <p:xfrm>
          <a:off x="838200" y="2344738"/>
          <a:ext cx="5181600" cy="3313112"/>
        </p:xfrm>
        <a:graphic>
          <a:graphicData uri="http://schemas.openxmlformats.org/presentationml/2006/ole">
            <p:oleObj spid="_x0000_s18436" r:id="rId3" imgW="7657240" imgH="4895512" progId="Excel.Chart.8">
              <p:embed/>
            </p:oleObj>
          </a:graphicData>
        </a:graphic>
      </p:graphicFrame>
      <p:sp>
        <p:nvSpPr>
          <p:cNvPr id="18439" name="Text Box 7"/>
          <p:cNvSpPr txBox="1">
            <a:spLocks noChangeArrowheads="1"/>
          </p:cNvSpPr>
          <p:nvPr/>
        </p:nvSpPr>
        <p:spPr bwMode="auto">
          <a:xfrm>
            <a:off x="276225" y="1858963"/>
            <a:ext cx="6283325" cy="312737"/>
          </a:xfrm>
          <a:prstGeom prst="rect">
            <a:avLst/>
          </a:prstGeom>
          <a:noFill/>
          <a:ln w="9525" algn="ctr">
            <a:noFill/>
            <a:miter lim="800000"/>
            <a:headEnd/>
            <a:tailEnd/>
          </a:ln>
          <a:effectLst/>
        </p:spPr>
        <p:txBody>
          <a:bodyPr>
            <a:spAutoFit/>
          </a:bodyPr>
          <a:lstStyle/>
          <a:p>
            <a:r>
              <a:rPr lang="es-UY" b="1"/>
              <a:t>Tasa de Mortalidad. Fallecidos /100 ptes/ año</a:t>
            </a:r>
            <a:endParaRPr lang="es-ES" b="1"/>
          </a:p>
        </p:txBody>
      </p:sp>
      <p:graphicFrame>
        <p:nvGraphicFramePr>
          <p:cNvPr id="18615" name="Group 183"/>
          <p:cNvGraphicFramePr>
            <a:graphicFrameLocks noGrp="1"/>
          </p:cNvGraphicFramePr>
          <p:nvPr>
            <p:ph sz="half" idx="2"/>
          </p:nvPr>
        </p:nvGraphicFramePr>
        <p:xfrm>
          <a:off x="6588125" y="1865313"/>
          <a:ext cx="4765675" cy="4514850"/>
        </p:xfrm>
        <a:graphic>
          <a:graphicData uri="http://schemas.openxmlformats.org/drawingml/2006/table">
            <a:tbl>
              <a:tblPr/>
              <a:tblGrid>
                <a:gridCol w="2841625"/>
                <a:gridCol w="962025"/>
                <a:gridCol w="962025"/>
              </a:tblGrid>
              <a:tr h="419100">
                <a:tc>
                  <a:txBody>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pPr>
                      <a:endParaRPr kumimoji="0" lang="es-ES" sz="2400" b="0" i="0" u="none" strike="noStrike" cap="none" normalizeH="0" baseline="0" smtClean="0">
                        <a:ln>
                          <a:noFill/>
                        </a:ln>
                        <a:solidFill>
                          <a:schemeClr val="tx1"/>
                        </a:solidFill>
                        <a:effectLst/>
                        <a:latin typeface="Calibri" pitchFamily="34" charset="0"/>
                      </a:endParaRPr>
                    </a:p>
                  </a:txBody>
                  <a:tcPr anchor="b"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000" b="0" i="0" u="none" strike="noStrike" cap="none" normalizeH="0" baseline="0" smtClean="0">
                          <a:ln>
                            <a:noFill/>
                          </a:ln>
                          <a:solidFill>
                            <a:schemeClr val="tx1"/>
                          </a:solidFill>
                          <a:effectLst/>
                          <a:latin typeface="Arial" charset="0"/>
                          <a:cs typeface="Arial" charset="0"/>
                        </a:rPr>
                        <a:t>N</a:t>
                      </a:r>
                      <a:endParaRPr kumimoji="0" lang="es-UY"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000" b="0" i="0" u="none" strike="noStrike" cap="none" normalizeH="0" baseline="0" smtClean="0">
                          <a:ln>
                            <a:noFill/>
                          </a:ln>
                          <a:solidFill>
                            <a:schemeClr val="tx1"/>
                          </a:solidFill>
                          <a:effectLst/>
                          <a:latin typeface="Arial" charset="0"/>
                          <a:cs typeface="Arial" charset="0"/>
                        </a:rPr>
                        <a:t>%</a:t>
                      </a:r>
                      <a:endParaRPr kumimoji="0" lang="es-UY"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cap="fla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CARDIOVASCULARES</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959</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34,9</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Card</a:t>
                      </a:r>
                      <a:r>
                        <a:rPr kumimoji="0" lang="es-UY" sz="1200" b="0" i="0" u="none" strike="noStrike" cap="none" normalizeH="0" baseline="0" smtClean="0">
                          <a:ln>
                            <a:noFill/>
                          </a:ln>
                          <a:solidFill>
                            <a:schemeClr val="tx1"/>
                          </a:solidFill>
                          <a:effectLst/>
                          <a:latin typeface="Calibri"/>
                          <a:cs typeface="Arial" charset="0"/>
                        </a:rPr>
                        <a:t>í</a:t>
                      </a:r>
                      <a:r>
                        <a:rPr kumimoji="0" lang="es-UY" sz="1200" b="0" i="0" u="none" strike="noStrike" cap="none" normalizeH="0" baseline="0" smtClean="0">
                          <a:ln>
                            <a:noFill/>
                          </a:ln>
                          <a:solidFill>
                            <a:schemeClr val="tx1"/>
                          </a:solidFill>
                          <a:effectLst/>
                          <a:latin typeface="Arial" charset="0"/>
                          <a:cs typeface="Arial" charset="0"/>
                        </a:rPr>
                        <a:t>aca isqu</a:t>
                      </a:r>
                      <a:r>
                        <a:rPr kumimoji="0" lang="es-UY" sz="1200" b="0" i="0" u="none" strike="noStrike" cap="none" normalizeH="0" baseline="0" smtClean="0">
                          <a:ln>
                            <a:noFill/>
                          </a:ln>
                          <a:solidFill>
                            <a:schemeClr val="tx1"/>
                          </a:solidFill>
                          <a:effectLst/>
                          <a:latin typeface="Calibri"/>
                          <a:cs typeface="Arial" charset="0"/>
                        </a:rPr>
                        <a:t>é</a:t>
                      </a:r>
                      <a:r>
                        <a:rPr kumimoji="0" lang="es-UY" sz="1200" b="0" i="0" u="none" strike="noStrike" cap="none" normalizeH="0" baseline="0" smtClean="0">
                          <a:ln>
                            <a:noFill/>
                          </a:ln>
                          <a:solidFill>
                            <a:schemeClr val="tx1"/>
                          </a:solidFill>
                          <a:effectLst/>
                          <a:latin typeface="Arial" charset="0"/>
                          <a:cs typeface="Arial" charset="0"/>
                        </a:rPr>
                        <a:t>mica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299</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10,9</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28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Card</a:t>
                      </a:r>
                      <a:r>
                        <a:rPr kumimoji="0" lang="es-UY" sz="1200" b="0" i="0" u="none" strike="noStrike" cap="none" normalizeH="0" baseline="0" smtClean="0">
                          <a:ln>
                            <a:noFill/>
                          </a:ln>
                          <a:solidFill>
                            <a:schemeClr val="tx1"/>
                          </a:solidFill>
                          <a:effectLst/>
                          <a:latin typeface="Calibri"/>
                          <a:cs typeface="Arial" charset="0"/>
                        </a:rPr>
                        <a:t>í</a:t>
                      </a:r>
                      <a:r>
                        <a:rPr kumimoji="0" lang="es-UY" sz="1200" b="0" i="0" u="none" strike="noStrike" cap="none" normalizeH="0" baseline="0" smtClean="0">
                          <a:ln>
                            <a:noFill/>
                          </a:ln>
                          <a:solidFill>
                            <a:schemeClr val="tx1"/>
                          </a:solidFill>
                          <a:effectLst/>
                          <a:latin typeface="Arial" charset="0"/>
                          <a:cs typeface="Arial" charset="0"/>
                        </a:rPr>
                        <a:t>aca no isqu</a:t>
                      </a:r>
                      <a:r>
                        <a:rPr kumimoji="0" lang="es-UY" sz="1200" b="0" i="0" u="none" strike="noStrike" cap="none" normalizeH="0" baseline="0" smtClean="0">
                          <a:ln>
                            <a:noFill/>
                          </a:ln>
                          <a:solidFill>
                            <a:schemeClr val="tx1"/>
                          </a:solidFill>
                          <a:effectLst/>
                          <a:latin typeface="Calibri"/>
                          <a:cs typeface="Arial" charset="0"/>
                        </a:rPr>
                        <a:t>é</a:t>
                      </a:r>
                      <a:r>
                        <a:rPr kumimoji="0" lang="es-UY" sz="1200" b="0" i="0" u="none" strike="noStrike" cap="none" normalizeH="0" baseline="0" smtClean="0">
                          <a:ln>
                            <a:noFill/>
                          </a:ln>
                          <a:solidFill>
                            <a:schemeClr val="tx1"/>
                          </a:solidFill>
                          <a:effectLst/>
                          <a:latin typeface="Arial" charset="0"/>
                          <a:cs typeface="Arial" charset="0"/>
                        </a:rPr>
                        <a:t>mica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338</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12,3</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Cerebrovascular isqu</a:t>
                      </a:r>
                      <a:r>
                        <a:rPr kumimoji="0" lang="es-UY" sz="1200" b="0" i="0" u="none" strike="noStrike" cap="none" normalizeH="0" baseline="0" smtClean="0">
                          <a:ln>
                            <a:noFill/>
                          </a:ln>
                          <a:solidFill>
                            <a:schemeClr val="tx1"/>
                          </a:solidFill>
                          <a:effectLst/>
                          <a:latin typeface="Calibri"/>
                          <a:cs typeface="Arial" charset="0"/>
                        </a:rPr>
                        <a:t>é</a:t>
                      </a:r>
                      <a:r>
                        <a:rPr kumimoji="0" lang="es-UY" sz="1200" b="0" i="0" u="none" strike="noStrike" cap="none" normalizeH="0" baseline="0" smtClean="0">
                          <a:ln>
                            <a:noFill/>
                          </a:ln>
                          <a:solidFill>
                            <a:schemeClr val="tx1"/>
                          </a:solidFill>
                          <a:effectLst/>
                          <a:latin typeface="Arial" charset="0"/>
                          <a:cs typeface="Arial" charset="0"/>
                        </a:rPr>
                        <a:t>mica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58</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2,1</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Cerebrovascular hemorragica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60</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2,2</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Cerebrovascular no especificado</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88</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3,2</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Vascular perif</a:t>
                      </a:r>
                      <a:r>
                        <a:rPr kumimoji="0" lang="es-UY" sz="1200" b="0" i="0" u="none" strike="noStrike" cap="none" normalizeH="0" baseline="0" smtClean="0">
                          <a:ln>
                            <a:noFill/>
                          </a:ln>
                          <a:solidFill>
                            <a:schemeClr val="tx1"/>
                          </a:solidFill>
                          <a:effectLst/>
                          <a:latin typeface="Calibri"/>
                          <a:cs typeface="Arial" charset="0"/>
                        </a:rPr>
                        <a:t>é</a:t>
                      </a:r>
                      <a:r>
                        <a:rPr kumimoji="0" lang="es-UY" sz="1200" b="0" i="0" u="none" strike="noStrike" cap="none" normalizeH="0" baseline="0" smtClean="0">
                          <a:ln>
                            <a:noFill/>
                          </a:ln>
                          <a:solidFill>
                            <a:schemeClr val="tx1"/>
                          </a:solidFill>
                          <a:effectLst/>
                          <a:latin typeface="Arial" charset="0"/>
                          <a:cs typeface="Arial" charset="0"/>
                        </a:rPr>
                        <a:t>rica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85</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3,1</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Cardiovascular no especificado</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30</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1,1</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INFECCIOSA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247</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9</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NEOPLASIA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563</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20,5</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28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EPOC</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110</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4</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DIABETES</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157</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5,7</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INSUFICIENCIA RENAL EXTREMA</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236</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8,6</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OTRAS </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461</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16,8</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Total</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0" i="0" u="none" strike="noStrike" cap="none" normalizeH="0" baseline="0" smtClean="0">
                          <a:ln>
                            <a:noFill/>
                          </a:ln>
                          <a:solidFill>
                            <a:schemeClr val="tx1"/>
                          </a:solidFill>
                          <a:effectLst/>
                          <a:latin typeface="Arial" charset="0"/>
                          <a:cs typeface="Arial" charset="0"/>
                        </a:rPr>
                        <a:t>2749</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UY" sz="1200" b="1" i="0" u="none" strike="noStrike" cap="none" normalizeH="0" baseline="0" smtClean="0">
                          <a:ln>
                            <a:noFill/>
                          </a:ln>
                          <a:solidFill>
                            <a:schemeClr val="tx1"/>
                          </a:solidFill>
                          <a:effectLst/>
                          <a:latin typeface="Arial" charset="0"/>
                          <a:cs typeface="Arial" charset="0"/>
                        </a:rPr>
                        <a:t>100</a:t>
                      </a:r>
                      <a:endParaRPr kumimoji="0" lang="es-UY" sz="12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18616" name="Text Box 184"/>
          <p:cNvSpPr txBox="1">
            <a:spLocks noChangeArrowheads="1"/>
          </p:cNvSpPr>
          <p:nvPr/>
        </p:nvSpPr>
        <p:spPr bwMode="auto">
          <a:xfrm>
            <a:off x="6713538" y="1830388"/>
            <a:ext cx="2289175" cy="312737"/>
          </a:xfrm>
          <a:prstGeom prst="rect">
            <a:avLst/>
          </a:prstGeom>
          <a:noFill/>
          <a:ln w="9525" algn="ctr">
            <a:noFill/>
            <a:miter lim="800000"/>
            <a:headEnd/>
            <a:tailEnd/>
          </a:ln>
          <a:effectLst/>
        </p:spPr>
        <p:txBody>
          <a:bodyPr wrap="none">
            <a:spAutoFit/>
          </a:bodyPr>
          <a:lstStyle/>
          <a:p>
            <a:r>
              <a:rPr lang="es-UY" b="1"/>
              <a:t>CAUSAS DE MUERTE</a:t>
            </a:r>
            <a:endParaRPr lang="es-ES"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2654300" y="0"/>
            <a:ext cx="7759700" cy="1690688"/>
          </a:xfrm>
          <a:solidFill>
            <a:schemeClr val="bg1"/>
          </a:solidFill>
        </p:spPr>
        <p:txBody>
          <a:bodyPr/>
          <a:lstStyle/>
          <a:p>
            <a:pPr algn="ctr"/>
            <a:r>
              <a:rPr lang="es-UY" b="1" smtClean="0">
                <a:solidFill>
                  <a:schemeClr val="hlink"/>
                </a:solidFill>
              </a:rPr>
              <a:t>Conclusiones</a:t>
            </a:r>
            <a:endParaRPr lang="es-ES" b="1" smtClean="0">
              <a:solidFill>
                <a:schemeClr val="hlink"/>
              </a:solidFill>
            </a:endParaRPr>
          </a:p>
        </p:txBody>
      </p:sp>
      <p:sp>
        <p:nvSpPr>
          <p:cNvPr id="21507" name="Rectangle 3"/>
          <p:cNvSpPr>
            <a:spLocks noGrp="1"/>
          </p:cNvSpPr>
          <p:nvPr>
            <p:ph type="body" idx="1"/>
          </p:nvPr>
        </p:nvSpPr>
        <p:spPr/>
        <p:txBody>
          <a:bodyPr/>
          <a:lstStyle/>
          <a:p>
            <a:endParaRPr lang="es-UY" sz="2000" smtClean="0"/>
          </a:p>
          <a:p>
            <a:r>
              <a:rPr lang="es-UY" sz="2000" smtClean="0"/>
              <a:t>Los pacientes que han tenido seguimiento en el PSR tienen un mejor control de la presión arterial, del perfil lipídico, de la uricemia y disminuyen el hábito de fumar si se comparan con su situación previa.</a:t>
            </a:r>
          </a:p>
          <a:p>
            <a:r>
              <a:rPr lang="es-UY" sz="2000" smtClean="0"/>
              <a:t>Además recibieron mayor proporción de estatinas y bloqueantes del sistema renina angiotensina que previo al ingreso al PSR</a:t>
            </a:r>
          </a:p>
          <a:p>
            <a:r>
              <a:rPr lang="es-UY" sz="2000" smtClean="0"/>
              <a:t>Un 25% de los pacientes que ingresan al PSR no tienen un control posterior. Estos pacientes tienen un riesgo 43% mayor de fallecer ajustado a edad, sexo, comorbilidad, filtrado glomerular y proteinuria.</a:t>
            </a:r>
          </a:p>
          <a:p>
            <a:r>
              <a:rPr lang="es-UY" sz="2000" smtClean="0"/>
              <a:t>La tasa de muerte en el PSR ha disminuido desde el inicio del PSR.</a:t>
            </a:r>
          </a:p>
          <a:p>
            <a:r>
              <a:rPr lang="es-UY" sz="2000" smtClean="0"/>
              <a:t>La principal causa de muerte es la cardiovascular (35%) seguida por la neoplásica (20%)</a:t>
            </a:r>
          </a:p>
          <a:p>
            <a:endParaRPr lang="es-UY" sz="2000" smtClean="0"/>
          </a:p>
          <a:p>
            <a:endParaRPr lang="es-UY" sz="2400" smtClean="0"/>
          </a:p>
          <a:p>
            <a:endParaRPr lang="es-UY" sz="2400" smtClean="0"/>
          </a:p>
          <a:p>
            <a:endParaRPr lang="es-ES" smtClean="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2882</TotalTime>
  <Words>655</Words>
  <Application>Microsoft Office PowerPoint</Application>
  <PresentationFormat>Custom</PresentationFormat>
  <Paragraphs>212</Paragraphs>
  <Slides>5</Slides>
  <Notes>0</Notes>
  <HiddenSlides>0</HiddenSlides>
  <MMClips>0</MMClips>
  <ScaleCrop>false</ScaleCrop>
  <HeadingPairs>
    <vt:vector size="8" baseType="variant">
      <vt:variant>
        <vt:lpstr>Fuentes usadas</vt:lpstr>
      </vt:variant>
      <vt:variant>
        <vt:i4>3</vt:i4>
      </vt:variant>
      <vt:variant>
        <vt:lpstr>Plantilla de diseño</vt:lpstr>
      </vt:variant>
      <vt:variant>
        <vt:i4>1</vt:i4>
      </vt:variant>
      <vt:variant>
        <vt:lpstr>Servidores OLE incrustados</vt:lpstr>
      </vt:variant>
      <vt:variant>
        <vt:i4>2</vt:i4>
      </vt:variant>
      <vt:variant>
        <vt:lpstr>Títulos de diapositiva</vt:lpstr>
      </vt:variant>
      <vt:variant>
        <vt:i4>5</vt:i4>
      </vt:variant>
    </vt:vector>
  </HeadingPairs>
  <TitlesOfParts>
    <vt:vector size="11" baseType="lpstr">
      <vt:lpstr>Calibri</vt:lpstr>
      <vt:lpstr>Arial</vt:lpstr>
      <vt:lpstr>Calibri Light</vt:lpstr>
      <vt:lpstr>Tema de Office</vt:lpstr>
      <vt:lpstr>Gráfico de Microsoft Graph</vt:lpstr>
      <vt:lpstr>Gráfico de Microsoft Excel</vt:lpstr>
      <vt:lpstr>IMPACTO DEL CONTROL CLÍNICO EN EL PROGRAMA DE SALUD  RENAL EN LA SUPERVIVENCIA DE PACIENTES   Mazzuchi N, Rios P, Canzani O,  De Souza, Gadola L, Lamadrid V, Sola L. En nombre de todos los Nefrólogos que reportan al  Programa de Salud Renal del Uruguay</vt:lpstr>
      <vt:lpstr>Población</vt:lpstr>
      <vt:lpstr>Control factores riesgo  y riesgo de muerte ajustado</vt:lpstr>
      <vt:lpstr>Evolución de la tasa de mortalidad y causas de muerte</vt:lpstr>
      <vt:lpstr>Conclusiones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Vicky Mango</dc:creator>
  <cp:lastModifiedBy>prios</cp:lastModifiedBy>
  <cp:revision>21</cp:revision>
  <dcterms:created xsi:type="dcterms:W3CDTF">2015-10-06T22:52:23Z</dcterms:created>
  <dcterms:modified xsi:type="dcterms:W3CDTF">2016-08-08T20:40:48Z</dcterms:modified>
</cp:coreProperties>
</file>