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728" autoAdjust="0"/>
  </p:normalViewPr>
  <p:slideViewPr>
    <p:cSldViewPr snapToGrid="0">
      <p:cViewPr varScale="1">
        <p:scale>
          <a:sx n="70" d="100"/>
          <a:sy n="70" d="100"/>
        </p:scale>
        <p:origin x="-1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DA8B-69D9-475C-BE0A-5D710C5E46F8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C655-FBE3-489E-A2AE-1828CD90F66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5A700-41D8-4164-A96C-5B148A9B0647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6F01-2A78-4D8C-BF86-BFDB710D203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CBC33-FD08-4BB5-B533-C2B93999CCB1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5A45-D6B4-4A44-AD48-E4AC5028A47E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F62DF-7683-4CBD-B8D5-591BEB2687AB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976CE-F167-4816-A61C-F61CF5686621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05A5D-F46D-492B-B542-8798E8A0C9EA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03992-3C85-4CDE-B9B5-E688C67298D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9A65-B471-4F66-859B-BFD0EF4C1F44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A09A-02E6-449F-B711-72EFD79670AA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A0E2-A1C6-4443-8DAA-5690E149EDCB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7C1D3-5027-43B2-B237-33DF7B9B3C6E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384D1-C449-4E64-9E60-4277A289849B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E822-6291-488E-B1A0-B67AE224DA67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6502-471F-4C86-9299-16C4D24600EA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7A138-2F8A-42B6-88FB-0DFD9A544844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FB5C-AB68-4357-B89E-5AB8DDF9A2E7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B5FC6-3D59-4977-A2E2-7AE88F9C68DC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285EA-EB96-4ADE-8A0D-BED0C77F5E23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AF37-2A25-4D08-8C8C-E2417A24B81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3EE8-5DB4-4B63-A374-5EE10A266E4D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18A0C-5D40-4D11-B95F-8ECD1E3A4C6C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CC87E-F8D4-4FC1-A386-9BCF1DD00288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ADA3-AD88-47E3-9A08-35FADB29AE44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UY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759478-6992-4998-8C26-2067216D8064}" type="datetimeFigureOut">
              <a:rPr lang="es-UY"/>
              <a:pPr>
                <a:defRPr/>
              </a:pPr>
              <a:t>12/08/2016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CF81DE-81E0-4644-9B4F-A6905C795D2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  <p:sldLayoutId id="2147483661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>
          <a:xfrm>
            <a:off x="2543175" y="0"/>
            <a:ext cx="7853363" cy="1690688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es-ES" sz="1800" b="1" smtClean="0">
                <a:solidFill>
                  <a:srgbClr val="339966"/>
                </a:solidFill>
              </a:rPr>
              <a:t>PROGRAMA DE SALUD RENAL. </a:t>
            </a:r>
            <a:r>
              <a:rPr lang="es-UY" sz="1800" b="1" smtClean="0">
                <a:solidFill>
                  <a:srgbClr val="339966"/>
                </a:solidFill>
              </a:rPr>
              <a:t>EPIDEMIOLOGIA, FACTORES DE RIESGO Y CONSECUENCIAS DE INSUFICIENCIA RENAL AGUDA.</a:t>
            </a:r>
            <a:r>
              <a:rPr lang="es-UY" sz="1800" u="sng" smtClean="0">
                <a:solidFill>
                  <a:srgbClr val="339966"/>
                </a:solidFill>
              </a:rPr>
              <a:t/>
            </a:r>
            <a:br>
              <a:rPr lang="es-UY" sz="1800" u="sng" smtClean="0">
                <a:solidFill>
                  <a:srgbClr val="339966"/>
                </a:solidFill>
              </a:rPr>
            </a:br>
            <a:r>
              <a:rPr lang="es-UY" sz="1600" u="sng" smtClean="0">
                <a:solidFill>
                  <a:srgbClr val="339966"/>
                </a:solidFill>
              </a:rPr>
              <a:t>Ríos P¹</a:t>
            </a:r>
            <a:r>
              <a:rPr lang="es-UY" sz="1600" smtClean="0">
                <a:solidFill>
                  <a:srgbClr val="339966"/>
                </a:solidFill>
              </a:rPr>
              <a:t>, Mazzuchi N¹, Gadola L¹, Lamadrid V¹.</a:t>
            </a:r>
            <a:br>
              <a:rPr lang="es-UY" sz="1600" smtClean="0">
                <a:solidFill>
                  <a:srgbClr val="339966"/>
                </a:solidFill>
              </a:rPr>
            </a:br>
            <a:r>
              <a:rPr lang="es-UY" sz="1600" smtClean="0">
                <a:solidFill>
                  <a:srgbClr val="339966"/>
                </a:solidFill>
              </a:rPr>
              <a:t>1 Comisión Asesora en Salud Renal. Programa de Sallud Renal (PSR)</a:t>
            </a:r>
            <a:endParaRPr lang="es-ES" sz="1600" smtClean="0">
              <a:solidFill>
                <a:srgbClr val="339966"/>
              </a:solidFill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UY" sz="2000" smtClean="0"/>
              <a:t>Los episodios de insuficiencia renal aguda (eIRA) en pacientes portadores de enfermedad renal crónica (ERC) pueden asociarse a largo plazo a insuficiencia renal extrema (IRE) y mayor mortalidad. </a:t>
            </a:r>
          </a:p>
          <a:p>
            <a:pPr eaLnBrk="1" hangingPunct="1">
              <a:lnSpc>
                <a:spcPct val="80000"/>
              </a:lnSpc>
            </a:pPr>
            <a:r>
              <a:rPr lang="es-UY" sz="2000" smtClean="0"/>
              <a:t>El </a:t>
            </a:r>
            <a:r>
              <a:rPr lang="es-UY" sz="2000" b="1" u="sng" smtClean="0"/>
              <a:t>objetivo</a:t>
            </a:r>
            <a:r>
              <a:rPr lang="es-UY" sz="2000" smtClean="0"/>
              <a:t> de esta investigación es valorar la frecuencia, factores de riesgo y consecuencias alejadas que tienen los eIRA en pacientes del PSR. </a:t>
            </a:r>
          </a:p>
          <a:p>
            <a:pPr eaLnBrk="1" hangingPunct="1">
              <a:lnSpc>
                <a:spcPct val="80000"/>
              </a:lnSpc>
            </a:pPr>
            <a:r>
              <a:rPr lang="es-UY" sz="2000" b="1" u="sng" smtClean="0"/>
              <a:t>Metodología.</a:t>
            </a:r>
            <a:r>
              <a:rPr lang="es-UY" sz="2000" b="1" smtClean="0"/>
              <a:t> </a:t>
            </a:r>
            <a:r>
              <a:rPr lang="es-UY" sz="2000" smtClean="0"/>
              <a:t>Desde el 1/6/2012 se comenzó a registrar los eIRA en el PSR definidos por criterios KDIGO (incremento de creatinina </a:t>
            </a:r>
            <a:r>
              <a:rPr lang="es-UY" sz="2000" smtClean="0">
                <a:cs typeface="Calibri" pitchFamily="34" charset="0"/>
              </a:rPr>
              <a:t>≥  veces </a:t>
            </a:r>
            <a:r>
              <a:rPr lang="es-UY" sz="2000" smtClean="0"/>
              <a:t>1.5 o aumento de creatinina </a:t>
            </a:r>
            <a:r>
              <a:rPr lang="es-UY" sz="2000" smtClean="0">
                <a:cs typeface="Calibri" pitchFamily="34" charset="0"/>
              </a:rPr>
              <a:t>≥ </a:t>
            </a:r>
            <a:r>
              <a:rPr lang="es-UY" sz="2000" smtClean="0"/>
              <a:t>0.3 mg/dl)</a:t>
            </a:r>
          </a:p>
          <a:p>
            <a:pPr eaLnBrk="1" hangingPunct="1">
              <a:lnSpc>
                <a:spcPct val="80000"/>
              </a:lnSpc>
            </a:pPr>
            <a:r>
              <a:rPr lang="es-UY" sz="2000" smtClean="0"/>
              <a:t>Se seleccionaron los pacientes ingresados desde entonces con al menos un control nefrológico posterior. Los eIRA se registran por nefrólogo en el primer control ambulatorio siguiente al mismo.</a:t>
            </a:r>
          </a:p>
          <a:p>
            <a:pPr eaLnBrk="1" hangingPunct="1">
              <a:lnSpc>
                <a:spcPct val="80000"/>
              </a:lnSpc>
            </a:pPr>
            <a:r>
              <a:rPr lang="es-UY" sz="2000" smtClean="0"/>
              <a:t> Se compararon los pacientes que sufrieron eIRA vs lo que no (NoIRA). En el grupo eIRA se consideró el Filtrado Glomerular (FG) (CKDEPI) previo a eIRA. En grupo NoIRA el FG del ingreso. Se utilizó Test de Student, Chi² y regresión de Cox según corresponda. Significación estadística p&lt;0.05.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s-UY" sz="4000" b="1" smtClean="0">
                <a:solidFill>
                  <a:srgbClr val="339966"/>
                </a:solidFill>
              </a:rPr>
              <a:t>Episodios de IRA en población con ERC</a:t>
            </a:r>
            <a:endParaRPr lang="es-ES" sz="4000" b="1" smtClean="0">
              <a:solidFill>
                <a:srgbClr val="339966"/>
              </a:solidFill>
            </a:endParaRPr>
          </a:p>
        </p:txBody>
      </p:sp>
      <p:sp>
        <p:nvSpPr>
          <p:cNvPr id="35847" name="Rectangle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 sz="2400" smtClean="0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6172200" y="1825625"/>
          <a:ext cx="5180013" cy="4351338"/>
        </p:xfrm>
        <a:graphic>
          <a:graphicData uri="http://schemas.openxmlformats.org/presentationml/2006/ole">
            <p:oleObj spid="_x0000_s35848" name="Gráfico" r:id="rId3" imgW="5181600" imgH="4352949" progId="MSGraph.Chart.8">
              <p:embed followColorScheme="full"/>
            </p:oleObj>
          </a:graphicData>
        </a:graphic>
      </p:graphicFrame>
      <p:sp>
        <p:nvSpPr>
          <p:cNvPr id="3584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641350" y="2262188"/>
            <a:ext cx="4540250" cy="39147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UY" sz="2400" smtClean="0"/>
              <a:t>POBLACIÓN</a:t>
            </a:r>
          </a:p>
          <a:p>
            <a:pPr>
              <a:buFontTx/>
              <a:buChar char="-"/>
            </a:pPr>
            <a:r>
              <a:rPr lang="es-UY" sz="2400" smtClean="0"/>
              <a:t>4332 pacientes con ERC</a:t>
            </a:r>
          </a:p>
          <a:p>
            <a:pPr>
              <a:buFontTx/>
              <a:buChar char="-"/>
            </a:pPr>
            <a:r>
              <a:rPr lang="es-UY" sz="2400" smtClean="0"/>
              <a:t>Edad 67.0 </a:t>
            </a:r>
            <a:r>
              <a:rPr lang="es-UY" sz="2400" smtClean="0">
                <a:cs typeface="Calibri" pitchFamily="34" charset="0"/>
              </a:rPr>
              <a:t>± 15.2 años</a:t>
            </a:r>
          </a:p>
          <a:p>
            <a:pPr>
              <a:buFontTx/>
              <a:buChar char="-"/>
            </a:pPr>
            <a:r>
              <a:rPr lang="es-UY" sz="2400" smtClean="0">
                <a:cs typeface="Calibri" pitchFamily="34" charset="0"/>
              </a:rPr>
              <a:t>Sexo Masculino 58.4%</a:t>
            </a:r>
          </a:p>
          <a:p>
            <a:pPr>
              <a:buFontTx/>
              <a:buChar char="-"/>
            </a:pPr>
            <a:r>
              <a:rPr lang="es-UY" sz="2400" smtClean="0">
                <a:cs typeface="Calibri" pitchFamily="34" charset="0"/>
              </a:rPr>
              <a:t>Filtrado Glomerular 43.8 ± 23.2 ml/min</a:t>
            </a:r>
          </a:p>
          <a:p>
            <a:pPr>
              <a:buFontTx/>
              <a:buChar char="-"/>
            </a:pPr>
            <a:r>
              <a:rPr lang="es-UY" sz="2400" smtClean="0">
                <a:cs typeface="Calibri" pitchFamily="34" charset="0"/>
              </a:rPr>
              <a:t>Diabetes 37.2%</a:t>
            </a:r>
          </a:p>
          <a:p>
            <a:pPr>
              <a:buFontTx/>
              <a:buChar char="-"/>
            </a:pPr>
            <a:r>
              <a:rPr lang="es-UY" sz="2400" smtClean="0">
                <a:cs typeface="Calibri" pitchFamily="34" charset="0"/>
              </a:rPr>
              <a:t>Proteinuria &gt; 0.3 g/d: 19.2%</a:t>
            </a:r>
          </a:p>
          <a:p>
            <a:pPr>
              <a:buFontTx/>
              <a:buChar char="-"/>
            </a:pPr>
            <a:endParaRPr lang="es-UY" sz="2400" smtClean="0">
              <a:cs typeface="Calibri" pitchFamily="34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9666288" y="2952750"/>
            <a:ext cx="2241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b="1"/>
              <a:t>eIRA 2.3%</a:t>
            </a:r>
          </a:p>
          <a:p>
            <a:r>
              <a:rPr lang="es-UY"/>
              <a:t>Tiempo seguimiento</a:t>
            </a:r>
          </a:p>
          <a:p>
            <a:r>
              <a:rPr lang="es-UY"/>
              <a:t>17.9 ± 11.4 meses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>
            <p:ph/>
          </p:nvPr>
        </p:nvGraphicFramePr>
        <p:xfrm>
          <a:off x="6172200" y="2390775"/>
          <a:ext cx="6019800" cy="3397250"/>
        </p:xfrm>
        <a:graphic>
          <a:graphicData uri="http://schemas.openxmlformats.org/presentationml/2006/ole">
            <p:oleObj spid="_x0000_s38916" name="Gráfico" r:id="rId3" imgW="10515679" imgH="4352949" progId="MSGraph.Chart.8">
              <p:embed followColorScheme="full"/>
            </p:oleObj>
          </a:graphicData>
        </a:graphic>
      </p:graphicFrame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  <a:solidFill>
            <a:schemeClr val="bg1"/>
          </a:solidFill>
        </p:spPr>
        <p:txBody>
          <a:bodyPr/>
          <a:lstStyle/>
          <a:p>
            <a:r>
              <a:rPr lang="es-UY" sz="3600" b="1" smtClean="0">
                <a:solidFill>
                  <a:srgbClr val="339966"/>
                </a:solidFill>
              </a:rPr>
              <a:t>Los eIRA fueron mas frecuentes a medida que cae el FG</a:t>
            </a:r>
            <a:endParaRPr lang="es-ES" sz="3600" b="1" smtClean="0">
              <a:solidFill>
                <a:srgbClr val="339966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076950" y="21478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/>
              <a:t>%</a:t>
            </a:r>
            <a:endParaRPr lang="es-ES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438900" y="5635625"/>
            <a:ext cx="4414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sz="1600"/>
              <a:t>N     242     420       927     1642      988      113</a:t>
            </a:r>
            <a:endParaRPr lang="es-ES" sz="16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759575" y="1860550"/>
            <a:ext cx="446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b="1"/>
              <a:t>Episodios de IRA según etapas de ERC</a:t>
            </a:r>
            <a:endParaRPr lang="es-ES" b="1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31825" y="2338388"/>
            <a:ext cx="467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b="1"/>
              <a:t>Factores de riesgo para episodios de IRA</a:t>
            </a:r>
            <a:endParaRPr lang="es-ES" b="1"/>
          </a:p>
        </p:txBody>
      </p:sp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2575" y="3157538"/>
            <a:ext cx="5734050" cy="170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/>
          </p:cNvSpPr>
          <p:nvPr>
            <p:ph type="title"/>
          </p:nvPr>
        </p:nvSpPr>
        <p:spPr>
          <a:xfrm>
            <a:off x="2543175" y="0"/>
            <a:ext cx="7813675" cy="1690688"/>
          </a:xfrm>
          <a:solidFill>
            <a:schemeClr val="bg1"/>
          </a:solidFill>
        </p:spPr>
        <p:txBody>
          <a:bodyPr/>
          <a:lstStyle/>
          <a:p>
            <a:r>
              <a:rPr lang="es-UY" sz="4000" b="1" smtClean="0">
                <a:solidFill>
                  <a:srgbClr val="339966"/>
                </a:solidFill>
              </a:rPr>
              <a:t>Riesgo de muerte y de IRE según eIRA</a:t>
            </a:r>
            <a:endParaRPr lang="es-ES" sz="4000" b="1" smtClean="0">
              <a:solidFill>
                <a:srgbClr val="339966"/>
              </a:solidFill>
            </a:endParaRP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1057275" y="1825625"/>
          <a:ext cx="4960938" cy="4167188"/>
        </p:xfrm>
        <a:graphic>
          <a:graphicData uri="http://schemas.openxmlformats.org/presentationml/2006/ole">
            <p:oleObj spid="_x0000_s40965" name="Gráfico" r:id="rId3" imgW="5181600" imgH="4352949" progId="MSGraph.Chart.8">
              <p:embed followColorScheme="full"/>
            </p:oleObj>
          </a:graphicData>
        </a:graphic>
      </p:graphicFrame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47700" y="28781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/>
              <a:t>%</a:t>
            </a:r>
            <a:endParaRPr lang="es-E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49275" y="25844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/>
              <a:t>%</a:t>
            </a:r>
            <a:endParaRPr lang="es-E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2587625" y="3724275"/>
            <a:ext cx="8540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 sz="1400"/>
              <a:t>RR 2.05</a:t>
            </a:r>
          </a:p>
          <a:p>
            <a:pPr>
              <a:spcBef>
                <a:spcPct val="50000"/>
              </a:spcBef>
            </a:pPr>
            <a:r>
              <a:rPr lang="es-UY" sz="1400"/>
              <a:t>P 0.001</a:t>
            </a:r>
            <a:endParaRPr lang="es-ES" sz="1400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6581775" y="2355850"/>
          <a:ext cx="4402138" cy="3697288"/>
        </p:xfrm>
        <a:graphic>
          <a:graphicData uri="http://schemas.openxmlformats.org/presentationml/2006/ole">
            <p:oleObj spid="_x0000_s40970" name="Gráfico" r:id="rId4" imgW="5181600" imgH="4352949" progId="MSGraph.Chart.8">
              <p:embed followColorScheme="full"/>
            </p:oleObj>
          </a:graphicData>
        </a:graphic>
      </p:graphicFrame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7154863" y="1970088"/>
            <a:ext cx="348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b="1"/>
              <a:t>Evolución a la IRE según eIRA</a:t>
            </a:r>
            <a:endParaRPr lang="es-ES" b="1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8015288" y="3630613"/>
            <a:ext cx="835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 sz="1400"/>
              <a:t>RR 3.44</a:t>
            </a:r>
          </a:p>
          <a:p>
            <a:r>
              <a:rPr lang="es-UY" sz="1400"/>
              <a:t>P 0.001</a:t>
            </a:r>
            <a:endParaRPr lang="es-ES" sz="140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754063" y="5818188"/>
            <a:ext cx="1110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UY"/>
              <a:t>El riesgo de IRE aumenta si eIRA ocurre desde la etapas IIIb en adelante: IIIb 6.7 vs 1.3%, IV 15.4 vs 7.3%.</a:t>
            </a:r>
          </a:p>
          <a:p>
            <a:r>
              <a:rPr lang="es-UY"/>
              <a:t> En el análisis multivariado eIRA no tiene un riesgo independiente  para mortalidad ni IRE</a:t>
            </a:r>
            <a:r>
              <a:rPr lang="es-ES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2613025" y="0"/>
            <a:ext cx="7785100" cy="1690688"/>
          </a:xfrm>
          <a:solidFill>
            <a:schemeClr val="bg1"/>
          </a:solidFill>
        </p:spPr>
        <p:txBody>
          <a:bodyPr/>
          <a:lstStyle/>
          <a:p>
            <a:r>
              <a:rPr lang="es-UY" b="1" smtClean="0">
                <a:solidFill>
                  <a:srgbClr val="339966"/>
                </a:solidFill>
              </a:rPr>
              <a:t>Conclusiones</a:t>
            </a:r>
            <a:endParaRPr lang="es-ES" b="1" smtClean="0">
              <a:solidFill>
                <a:srgbClr val="339966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smtClean="0"/>
          </a:p>
          <a:p>
            <a:r>
              <a:rPr lang="es-UY" smtClean="0"/>
              <a:t>La frecuencia de eIRA reportados en el PSR fue 2.3% en 18 meses de seguimiento. </a:t>
            </a:r>
          </a:p>
          <a:p>
            <a:r>
              <a:rPr lang="es-UY" smtClean="0"/>
              <a:t>Los factores de riesgo para eIRA son edad, historia de insuficiencia cardíaca e IRA y diabetes. </a:t>
            </a:r>
          </a:p>
          <a:p>
            <a:r>
              <a:rPr lang="es-UY" smtClean="0"/>
              <a:t>Los eIRA son mas frecuentes a medida que cae el FG. </a:t>
            </a:r>
          </a:p>
          <a:p>
            <a:r>
              <a:rPr lang="es-UY" smtClean="0"/>
              <a:t>Los eIRA tienen un mayor riesgo de muerte e IRE, aunque no en forma independiente, quizás por el bajo número de eIRA detectados. </a:t>
            </a:r>
            <a:endParaRPr lang="es-E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381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 Light</vt:lpstr>
      <vt:lpstr>Calibri</vt:lpstr>
      <vt:lpstr>Tema de Office</vt:lpstr>
      <vt:lpstr>Gráfico de Microsoft Graph</vt:lpstr>
      <vt:lpstr>PROGRAMA DE SALUD RENAL. EPIDEMIOLOGIA, FACTORES DE RIESGO Y CONSECUENCIAS DE INSUFICIENCIA RENAL AGUDA. Ríos P¹, Mazzuchi N¹, Gadola L¹, Lamadrid V¹. 1 Comisión Asesora en Salud Renal. Programa de Sallud Renal (PSR)</vt:lpstr>
      <vt:lpstr>Episodios de IRA en población con ERC</vt:lpstr>
      <vt:lpstr>Los eIRA fueron mas frecuentes a medida que cae el FG</vt:lpstr>
      <vt:lpstr>Riesgo de muerte y de IRE según eIRA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Vicky Mango</dc:creator>
  <cp:lastModifiedBy>prios</cp:lastModifiedBy>
  <cp:revision>10</cp:revision>
  <dcterms:created xsi:type="dcterms:W3CDTF">2015-10-06T22:52:23Z</dcterms:created>
  <dcterms:modified xsi:type="dcterms:W3CDTF">2016-08-12T23:21:00Z</dcterms:modified>
</cp:coreProperties>
</file>