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1" r:id="rId4"/>
    <p:sldId id="267" r:id="rId5"/>
    <p:sldId id="266" r:id="rId6"/>
  </p:sldIdLst>
  <p:sldSz cx="12192000" cy="6858000"/>
  <p:notesSz cx="6858000" cy="9144000"/>
  <p:defaultTextStyle>
    <a:defPPr>
      <a:defRPr lang="es-U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 autoAdjust="0"/>
    <p:restoredTop sz="94728" autoAdjust="0"/>
  </p:normalViewPr>
  <p:slideViewPr>
    <p:cSldViewPr snapToGrid="0">
      <p:cViewPr>
        <p:scale>
          <a:sx n="75" d="100"/>
          <a:sy n="75" d="100"/>
        </p:scale>
        <p:origin x="-47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64093C1-4715-417E-8EDD-DA56611F5CD1}" type="datetimeFigureOut">
              <a:rPr lang="es-UY"/>
              <a:pPr>
                <a:defRPr/>
              </a:pPr>
              <a:t>22/08/2016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UY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UY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F55A7BC-4B3D-4E9D-BF84-99ABA333CDC6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18435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C3145CF-734B-420B-B5FF-89DDD7215B4A}" type="slidenum">
              <a:rPr lang="es-UY"/>
              <a:pPr/>
              <a:t>3</a:t>
            </a:fld>
            <a:endParaRPr lang="es-U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D399F-693F-4C4A-A2AC-2BFF154C7D05}" type="datetimeFigureOut">
              <a:rPr lang="es-UY"/>
              <a:pPr>
                <a:defRPr/>
              </a:pPr>
              <a:t>22/08/2016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B3070-145D-44BD-841B-A5AB4D3B2A16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AF167-7D02-4AE3-98FB-D5CC4688D880}" type="datetimeFigureOut">
              <a:rPr lang="es-UY"/>
              <a:pPr>
                <a:defRPr/>
              </a:pPr>
              <a:t>22/08/2016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B720F-B86F-4F0F-8592-78CF6236F352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F7A91-FF02-4304-8D85-4D19701C02E8}" type="datetimeFigureOut">
              <a:rPr lang="es-UY"/>
              <a:pPr>
                <a:defRPr/>
              </a:pPr>
              <a:t>22/08/2016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E6A60-218D-4AE5-88FF-AC850419B78A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U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Y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Y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Y"/>
          </a:p>
        </p:txBody>
      </p:sp>
      <p:sp>
        <p:nvSpPr>
          <p:cNvPr id="6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84EEA-C7AA-4EA3-8E31-FA8BC0062CB8}" type="datetimeFigureOut">
              <a:rPr lang="es-UY"/>
              <a:pPr>
                <a:defRPr/>
              </a:pPr>
              <a:t>22/08/2016</a:t>
            </a:fld>
            <a:endParaRPr lang="es-UY"/>
          </a:p>
        </p:txBody>
      </p:sp>
      <p:sp>
        <p:nvSpPr>
          <p:cNvPr id="7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187DF-5549-4D15-83DA-ABA40F44AC35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9DE5F-40BB-4C39-B5BA-066231E465C6}" type="datetimeFigureOut">
              <a:rPr lang="es-UY"/>
              <a:pPr>
                <a:defRPr/>
              </a:pPr>
              <a:t>22/08/2016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DA18E-E253-406F-820B-5FE573AB7148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356B-F1B9-452F-BA9A-8AD6DC3D570D}" type="datetimeFigureOut">
              <a:rPr lang="es-UY"/>
              <a:pPr>
                <a:defRPr/>
              </a:pPr>
              <a:t>22/08/2016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62B0F-9E3E-49FF-847A-C8DCFF3424AF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C4287-2722-41D2-967C-ABC613CF92A6}" type="datetimeFigureOut">
              <a:rPr lang="es-UY"/>
              <a:pPr>
                <a:defRPr/>
              </a:pPr>
              <a:t>22/08/2016</a:t>
            </a:fld>
            <a:endParaRPr lang="es-UY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12CC7-37D7-4EB0-8828-296480FDCBA5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A5548-2476-4F5B-9325-B97134121AEE}" type="datetimeFigureOut">
              <a:rPr lang="es-UY"/>
              <a:pPr>
                <a:defRPr/>
              </a:pPr>
              <a:t>22/08/2016</a:t>
            </a:fld>
            <a:endParaRPr lang="es-UY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29C54-BEB7-489B-822B-59D9E165CAB0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BB408-983E-4851-A965-66B2AAFF68CA}" type="datetimeFigureOut">
              <a:rPr lang="es-UY"/>
              <a:pPr>
                <a:defRPr/>
              </a:pPr>
              <a:t>22/08/2016</a:t>
            </a:fld>
            <a:endParaRPr lang="es-UY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7902C-5185-46BB-9580-983F78E3FDAD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C0DB7-4959-4696-935F-72A35C0389FB}" type="datetimeFigureOut">
              <a:rPr lang="es-UY"/>
              <a:pPr>
                <a:defRPr/>
              </a:pPr>
              <a:t>22/08/2016</a:t>
            </a:fld>
            <a:endParaRPr lang="es-UY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F64EE-7A66-4F1C-8064-F83BCE617EBD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6D0D2-AD44-427C-A3C4-358F35EC8317}" type="datetimeFigureOut">
              <a:rPr lang="es-UY"/>
              <a:pPr>
                <a:defRPr/>
              </a:pPr>
              <a:t>22/08/2016</a:t>
            </a:fld>
            <a:endParaRPr lang="es-UY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17A59-7248-481A-A71C-CDB8799FC9D5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9F11E-60A6-4A07-A022-FCF3C4D5B331}" type="datetimeFigureOut">
              <a:rPr lang="es-UY"/>
              <a:pPr>
                <a:defRPr/>
              </a:pPr>
              <a:t>22/08/2016</a:t>
            </a:fld>
            <a:endParaRPr lang="es-UY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41566-6DA2-4340-96D7-FC7645756D52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UY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1F48C9-ACB4-466E-8EE0-81B3784CFEB6}" type="datetimeFigureOut">
              <a:rPr lang="es-UY"/>
              <a:pPr>
                <a:defRPr/>
              </a:pPr>
              <a:t>22/08/2016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F66157-87A2-4894-BC9B-7ED954D5BAAD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>
          <a:xfrm>
            <a:off x="2644775" y="0"/>
            <a:ext cx="7777163" cy="2174875"/>
          </a:xfrm>
          <a:solidFill>
            <a:schemeClr val="bg1"/>
          </a:solidFill>
        </p:spPr>
        <p:txBody>
          <a:bodyPr/>
          <a:lstStyle/>
          <a:p>
            <a:pPr algn="ctr" eaLnBrk="1" hangingPunct="1"/>
            <a:r>
              <a:rPr lang="es-ES" sz="4000" b="1" smtClean="0">
                <a:solidFill>
                  <a:srgbClr val="CC0000"/>
                </a:solidFill>
              </a:rPr>
              <a:t/>
            </a:r>
            <a:br>
              <a:rPr lang="es-ES" sz="4000" b="1" smtClean="0">
                <a:solidFill>
                  <a:srgbClr val="CC0000"/>
                </a:solidFill>
              </a:rPr>
            </a:br>
            <a:r>
              <a:rPr lang="es-ES" sz="4000" b="1" smtClean="0">
                <a:solidFill>
                  <a:srgbClr val="FF0000"/>
                </a:solidFill>
              </a:rPr>
              <a:t>10 años del Programa de Salud Renal de Florida. Uruguay.</a:t>
            </a:r>
            <a:br>
              <a:rPr lang="es-ES" sz="4000" b="1" smtClean="0">
                <a:solidFill>
                  <a:srgbClr val="FF0000"/>
                </a:solidFill>
              </a:rPr>
            </a:br>
            <a:r>
              <a:rPr lang="es-ES" sz="2000" smtClean="0">
                <a:solidFill>
                  <a:srgbClr val="FF0000"/>
                </a:solidFill>
              </a:rPr>
              <a:t>Canzani O¹², Monti Z¹, Pereyra M¹, Canelas L¹, Zampedri L¹, García M¹, Sola L², Mazzuchi N², Ríos P².</a:t>
            </a:r>
            <a:br>
              <a:rPr lang="es-ES" sz="2000" smtClean="0">
                <a:solidFill>
                  <a:srgbClr val="FF0000"/>
                </a:solidFill>
              </a:rPr>
            </a:br>
            <a:r>
              <a:rPr lang="es-ES" sz="2000" smtClean="0">
                <a:solidFill>
                  <a:srgbClr val="FF0000"/>
                </a:solidFill>
              </a:rPr>
              <a:t>¹ Programa de Salud Renal Florida (PSRF). ASSE y COMEF. ² CASR.</a:t>
            </a:r>
            <a:br>
              <a:rPr lang="es-ES" sz="2000" smtClean="0">
                <a:solidFill>
                  <a:srgbClr val="FF0000"/>
                </a:solidFill>
              </a:rPr>
            </a:br>
            <a:endParaRPr lang="es-ES" sz="2000" smtClean="0">
              <a:solidFill>
                <a:srgbClr val="FF0000"/>
              </a:solidFill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>
          <a:xfrm>
            <a:off x="850900" y="2024063"/>
            <a:ext cx="10515600" cy="4351337"/>
          </a:xfrm>
        </p:spPr>
        <p:txBody>
          <a:bodyPr/>
          <a:lstStyle/>
          <a:p>
            <a:pPr eaLnBrk="1" hangingPunct="1"/>
            <a:endParaRPr lang="es-UY" sz="2400" smtClean="0"/>
          </a:p>
          <a:p>
            <a:pPr eaLnBrk="1" hangingPunct="1"/>
            <a:endParaRPr lang="es-UY" sz="2400" smtClean="0"/>
          </a:p>
          <a:p>
            <a:pPr eaLnBrk="1" hangingPunct="1"/>
            <a:r>
              <a:rPr lang="es-UY" sz="2400" smtClean="0"/>
              <a:t>Florida tiene 44150 habitantes mayores de 20 años y en diciembre 2005 inició el Programa de Salud Renal (PSR) en el sector público (ASSE) y en el privado (COMEF) con un equipo multidisciplinario. </a:t>
            </a:r>
          </a:p>
          <a:p>
            <a:pPr eaLnBrk="1" hangingPunct="1"/>
            <a:r>
              <a:rPr lang="es-UY" sz="2400" smtClean="0"/>
              <a:t>Objetivo. Evaluar 10 años de trabajo del PSRF. </a:t>
            </a:r>
          </a:p>
          <a:p>
            <a:pPr eaLnBrk="1" hangingPunct="1"/>
            <a:r>
              <a:rPr lang="es-UY" sz="2400" smtClean="0"/>
              <a:t>Metodología. Se analiza el registro de enfermedad renal crónica (ERC) del PSRF y se compara con el PSR en su conjunto, en cuanto a calidad de tratamiento y tasa de cobertura. El ingreso a tratamiento sustitutivo se compara con datos nacionales. Se comparan medias por test de student y proporciones por chi².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2557463" y="0"/>
            <a:ext cx="7813675" cy="1690688"/>
          </a:xfrm>
          <a:solidFill>
            <a:schemeClr val="bg1"/>
          </a:solidFill>
        </p:spPr>
        <p:txBody>
          <a:bodyPr/>
          <a:lstStyle/>
          <a:p>
            <a:pPr algn="ctr" eaLnBrk="1" hangingPunct="1"/>
            <a:r>
              <a:rPr lang="es-ES" b="1" smtClean="0">
                <a:solidFill>
                  <a:srgbClr val="CC0000"/>
                </a:solidFill>
              </a:rPr>
              <a:t>Población y calidad de tratamiento</a:t>
            </a:r>
          </a:p>
        </p:txBody>
      </p:sp>
      <p:graphicFrame>
        <p:nvGraphicFramePr>
          <p:cNvPr id="18264" name="Group 856"/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433888"/>
        </p:xfrm>
        <a:graphic>
          <a:graphicData uri="http://schemas.openxmlformats.org/drawingml/2006/table">
            <a:tbl>
              <a:tblPr/>
              <a:tblGrid>
                <a:gridCol w="3143250"/>
                <a:gridCol w="1017588"/>
                <a:gridCol w="1020762"/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UY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3 Marcador de contenido"/>
          <p:cNvGraphicFramePr>
            <a:graphicFrameLocks noGrp="1"/>
          </p:cNvGraphicFramePr>
          <p:nvPr>
            <p:ph sz="quarter" idx="3"/>
          </p:nvPr>
        </p:nvGraphicFramePr>
        <p:xfrm>
          <a:off x="4176713" y="1828800"/>
          <a:ext cx="7723187" cy="4632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1800"/>
                <a:gridCol w="1849515"/>
                <a:gridCol w="1799528"/>
                <a:gridCol w="1412130"/>
              </a:tblGrid>
              <a:tr h="658853">
                <a:tc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ASSE</a:t>
                      </a:r>
                      <a:r>
                        <a:rPr lang="es-UY" baseline="0" dirty="0" smtClean="0"/>
                        <a:t> FLORIDA</a:t>
                      </a:r>
                    </a:p>
                    <a:p>
                      <a:pPr algn="ctr"/>
                      <a:r>
                        <a:rPr lang="es-UY" baseline="0" dirty="0" smtClean="0"/>
                        <a:t>(%)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COMEF FLORIDA</a:t>
                      </a:r>
                    </a:p>
                    <a:p>
                      <a:pPr algn="ctr"/>
                      <a:r>
                        <a:rPr lang="es-UY" dirty="0" smtClean="0"/>
                        <a:t>(%)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PSR</a:t>
                      </a:r>
                    </a:p>
                    <a:p>
                      <a:pPr algn="ctr"/>
                      <a:r>
                        <a:rPr lang="es-UY" dirty="0" smtClean="0"/>
                        <a:t>(%)</a:t>
                      </a:r>
                      <a:endParaRPr lang="es-UY" dirty="0"/>
                    </a:p>
                  </a:txBody>
                  <a:tcPr/>
                </a:tc>
              </a:tr>
              <a:tr h="376487">
                <a:tc>
                  <a:txBody>
                    <a:bodyPr/>
                    <a:lstStyle/>
                    <a:p>
                      <a:r>
                        <a:rPr lang="es-UY" dirty="0" smtClean="0"/>
                        <a:t>PA&lt; 140/90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53.6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62.2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63.0</a:t>
                      </a:r>
                      <a:endParaRPr lang="es-UY" dirty="0"/>
                    </a:p>
                  </a:txBody>
                  <a:tcPr/>
                </a:tc>
              </a:tr>
              <a:tr h="376487">
                <a:tc>
                  <a:txBody>
                    <a:bodyPr/>
                    <a:lstStyle/>
                    <a:p>
                      <a:r>
                        <a:rPr lang="es-UY" dirty="0" err="1" smtClean="0"/>
                        <a:t>Normopeso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21.4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17.7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24.0</a:t>
                      </a:r>
                      <a:endParaRPr lang="es-UY" dirty="0"/>
                    </a:p>
                  </a:txBody>
                  <a:tcPr/>
                </a:tc>
              </a:tr>
              <a:tr h="554899">
                <a:tc>
                  <a:txBody>
                    <a:bodyPr/>
                    <a:lstStyle/>
                    <a:p>
                      <a:r>
                        <a:rPr lang="es-UY" dirty="0" smtClean="0"/>
                        <a:t>Colesterol &lt;</a:t>
                      </a:r>
                      <a:r>
                        <a:rPr lang="es-UY" baseline="0" dirty="0" smtClean="0"/>
                        <a:t> 200 mg/dl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65.3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75.5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69.4</a:t>
                      </a:r>
                      <a:endParaRPr lang="es-UY" dirty="0"/>
                    </a:p>
                  </a:txBody>
                  <a:tcPr/>
                </a:tc>
              </a:tr>
              <a:tr h="792713">
                <a:tc>
                  <a:txBody>
                    <a:bodyPr/>
                    <a:lstStyle/>
                    <a:p>
                      <a:r>
                        <a:rPr lang="es-UY" dirty="0" smtClean="0"/>
                        <a:t>Diabéticos con HbA1C</a:t>
                      </a:r>
                    </a:p>
                    <a:p>
                      <a:r>
                        <a:rPr lang="es-UY" dirty="0" smtClean="0"/>
                        <a:t> &lt; 7%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28.8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29.0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28.1</a:t>
                      </a:r>
                      <a:endParaRPr lang="es-UY" dirty="0"/>
                    </a:p>
                  </a:txBody>
                  <a:tcPr/>
                </a:tc>
              </a:tr>
              <a:tr h="658853">
                <a:tc>
                  <a:txBody>
                    <a:bodyPr/>
                    <a:lstStyle/>
                    <a:p>
                      <a:r>
                        <a:rPr lang="es-UY" dirty="0" smtClean="0"/>
                        <a:t>Etapa</a:t>
                      </a:r>
                      <a:r>
                        <a:rPr lang="es-UY" baseline="0" dirty="0" smtClean="0"/>
                        <a:t> 4-5</a:t>
                      </a:r>
                    </a:p>
                    <a:p>
                      <a:r>
                        <a:rPr lang="es-UY" baseline="0" dirty="0" err="1" smtClean="0"/>
                        <a:t>Hb</a:t>
                      </a:r>
                      <a:r>
                        <a:rPr lang="es-UY" baseline="0" dirty="0" smtClean="0"/>
                        <a:t> &gt; 11 g/l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66.7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73.2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73.9</a:t>
                      </a:r>
                      <a:endParaRPr lang="es-UY" dirty="0"/>
                    </a:p>
                  </a:txBody>
                  <a:tcPr/>
                </a:tc>
              </a:tr>
              <a:tr h="658853">
                <a:tc>
                  <a:txBody>
                    <a:bodyPr/>
                    <a:lstStyle/>
                    <a:p>
                      <a:r>
                        <a:rPr lang="es-UY" dirty="0" smtClean="0"/>
                        <a:t>Bicarbonato venoso</a:t>
                      </a:r>
                    </a:p>
                    <a:p>
                      <a:r>
                        <a:rPr lang="es-UY" dirty="0" smtClean="0"/>
                        <a:t>≥ 23 </a:t>
                      </a:r>
                      <a:r>
                        <a:rPr lang="es-UY" dirty="0" err="1" smtClean="0"/>
                        <a:t>mEq</a:t>
                      </a:r>
                      <a:r>
                        <a:rPr lang="es-UY" dirty="0" smtClean="0"/>
                        <a:t>/l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81.7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89.4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68.9</a:t>
                      </a:r>
                      <a:endParaRPr lang="es-UY" dirty="0"/>
                    </a:p>
                  </a:txBody>
                  <a:tcPr/>
                </a:tc>
              </a:tr>
              <a:tr h="554899">
                <a:tc>
                  <a:txBody>
                    <a:bodyPr/>
                    <a:lstStyle/>
                    <a:p>
                      <a:r>
                        <a:rPr lang="es-UY" dirty="0" err="1" smtClean="0"/>
                        <a:t>Fosforemia</a:t>
                      </a:r>
                      <a:r>
                        <a:rPr lang="es-UY" dirty="0" smtClean="0"/>
                        <a:t> &lt; 4.6 mg/dl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76.4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78.7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79.4</a:t>
                      </a:r>
                      <a:endParaRPr lang="es-UY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sz="quarter" idx="2"/>
          </p:nvPr>
        </p:nvSpPr>
        <p:spPr>
          <a:xfrm flipH="1">
            <a:off x="0" y="1927225"/>
            <a:ext cx="4151313" cy="49307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s-UY" sz="2000" dirty="0" smtClean="0"/>
          </a:p>
          <a:p>
            <a:pPr marL="0" indent="0">
              <a:buFont typeface="Arial" charset="0"/>
              <a:buNone/>
              <a:defRPr/>
            </a:pPr>
            <a:r>
              <a:rPr lang="es-UY" sz="2000" dirty="0" smtClean="0"/>
              <a:t>POBLACION</a:t>
            </a:r>
            <a:endParaRPr lang="es-UY" sz="2000" dirty="0"/>
          </a:p>
          <a:p>
            <a:pPr>
              <a:defRPr/>
            </a:pPr>
            <a:endParaRPr lang="es-UY" sz="2000" dirty="0"/>
          </a:p>
          <a:p>
            <a:pPr>
              <a:defRPr/>
            </a:pPr>
            <a:r>
              <a:rPr lang="es-UY" sz="2000" dirty="0"/>
              <a:t>Ingresaron al PSRF 1198 </a:t>
            </a:r>
            <a:r>
              <a:rPr lang="es-UY" sz="2000" dirty="0" err="1"/>
              <a:t>ptes</a:t>
            </a:r>
            <a:endParaRPr lang="es-UY" sz="2000" dirty="0"/>
          </a:p>
          <a:p>
            <a:pPr>
              <a:defRPr/>
            </a:pPr>
            <a:r>
              <a:rPr lang="es-UY" sz="2000" dirty="0"/>
              <a:t>COMEF 61.8%, ASSE 38,2%</a:t>
            </a:r>
          </a:p>
          <a:p>
            <a:pPr>
              <a:defRPr/>
            </a:pPr>
            <a:r>
              <a:rPr lang="es-UY" sz="2000" dirty="0"/>
              <a:t>masculino 61%, </a:t>
            </a:r>
          </a:p>
          <a:p>
            <a:pPr>
              <a:defRPr/>
            </a:pPr>
            <a:r>
              <a:rPr lang="es-UY" sz="2000" dirty="0"/>
              <a:t>edad 66.1±14.5 años, </a:t>
            </a:r>
          </a:p>
          <a:p>
            <a:pPr>
              <a:defRPr/>
            </a:pPr>
            <a:r>
              <a:rPr lang="es-UY" sz="2000" dirty="0"/>
              <a:t>etapas I-III 88%, </a:t>
            </a:r>
          </a:p>
          <a:p>
            <a:pPr>
              <a:defRPr/>
            </a:pPr>
            <a:r>
              <a:rPr lang="es-UY" sz="2000" dirty="0"/>
              <a:t>diabéticos 32%.</a:t>
            </a:r>
          </a:p>
          <a:p>
            <a:pPr>
              <a:defRPr/>
            </a:pPr>
            <a:endParaRPr lang="es-UY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Título"/>
          <p:cNvSpPr>
            <a:spLocks noGrp="1"/>
          </p:cNvSpPr>
          <p:nvPr>
            <p:ph type="title"/>
          </p:nvPr>
        </p:nvSpPr>
        <p:spPr>
          <a:xfrm>
            <a:off x="2586038" y="0"/>
            <a:ext cx="7851775" cy="1690688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s-UY" sz="4000" b="1" smtClean="0">
                <a:solidFill>
                  <a:srgbClr val="FF0000"/>
                </a:solidFill>
              </a:rPr>
              <a:t>      Tasa de muerte e IRE </a:t>
            </a:r>
            <a:br>
              <a:rPr lang="es-UY" sz="4000" b="1" smtClean="0">
                <a:solidFill>
                  <a:srgbClr val="FF0000"/>
                </a:solidFill>
              </a:rPr>
            </a:br>
            <a:r>
              <a:rPr lang="es-UY" sz="4000" b="1" smtClean="0">
                <a:solidFill>
                  <a:srgbClr val="FF0000"/>
                </a:solidFill>
              </a:rPr>
              <a:t>        Ptes con ERC captados</a:t>
            </a:r>
          </a:p>
        </p:txBody>
      </p:sp>
      <p:graphicFrame>
        <p:nvGraphicFramePr>
          <p:cNvPr id="17410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927100" y="2776538"/>
          <a:ext cx="4584700" cy="3709987"/>
        </p:xfrm>
        <a:graphic>
          <a:graphicData uri="http://schemas.openxmlformats.org/presentationml/2006/ole">
            <p:oleObj spid="_x0000_s17410" r:id="rId4" imgW="4584589" imgH="3706689" progId="Excel.Chart.8">
              <p:embed/>
            </p:oleObj>
          </a:graphicData>
        </a:graphic>
      </p:graphicFrame>
      <p:graphicFrame>
        <p:nvGraphicFramePr>
          <p:cNvPr id="9" name="8 Marcador de contenido"/>
          <p:cNvGraphicFramePr>
            <a:graphicFrameLocks noGrp="1"/>
          </p:cNvGraphicFramePr>
          <p:nvPr>
            <p:ph sz="quarter" idx="2"/>
          </p:nvPr>
        </p:nvGraphicFramePr>
        <p:xfrm>
          <a:off x="6375400" y="2155825"/>
          <a:ext cx="5341938" cy="3592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5677"/>
                <a:gridCol w="1335677"/>
                <a:gridCol w="1335677"/>
                <a:gridCol w="1335677"/>
              </a:tblGrid>
              <a:tr h="548640">
                <a:tc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ASSE</a:t>
                      </a:r>
                      <a:r>
                        <a:rPr lang="es-UY" baseline="0" dirty="0" smtClean="0"/>
                        <a:t> FLORIDA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COMEF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PSR</a:t>
                      </a:r>
                      <a:endParaRPr lang="es-UY" dirty="0"/>
                    </a:p>
                  </a:txBody>
                  <a:tcPr/>
                </a:tc>
              </a:tr>
              <a:tr h="1450448">
                <a:tc>
                  <a:txBody>
                    <a:bodyPr/>
                    <a:lstStyle/>
                    <a:p>
                      <a:r>
                        <a:rPr lang="es-UY" dirty="0" smtClean="0"/>
                        <a:t>% </a:t>
                      </a:r>
                      <a:r>
                        <a:rPr lang="es-UY" dirty="0" err="1" smtClean="0"/>
                        <a:t>Ptes</a:t>
                      </a:r>
                      <a:r>
                        <a:rPr lang="es-UY" dirty="0" smtClean="0"/>
                        <a:t> potenciales</a:t>
                      </a:r>
                    </a:p>
                    <a:p>
                      <a:r>
                        <a:rPr lang="es-UY" dirty="0" smtClean="0"/>
                        <a:t>Con ERC captados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400" dirty="0" smtClean="0"/>
                        <a:t>31.3</a:t>
                      </a:r>
                      <a:r>
                        <a:rPr lang="es-UY" sz="2400" baseline="0" dirty="0" smtClean="0"/>
                        <a:t>  </a:t>
                      </a:r>
                      <a:r>
                        <a:rPr lang="es-UY" sz="2400" baseline="0" dirty="0" smtClean="0">
                          <a:latin typeface="Century Gothic"/>
                        </a:rPr>
                        <a:t>*</a:t>
                      </a:r>
                      <a:endParaRPr lang="es-U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400" dirty="0" smtClean="0"/>
                        <a:t>45.4 *</a:t>
                      </a:r>
                    </a:p>
                    <a:p>
                      <a:pPr algn="ctr"/>
                      <a:endParaRPr lang="es-U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400" dirty="0" smtClean="0"/>
                        <a:t>10.5</a:t>
                      </a:r>
                      <a:endParaRPr lang="es-UY" sz="2400" dirty="0"/>
                    </a:p>
                  </a:txBody>
                  <a:tcPr/>
                </a:tc>
              </a:tr>
              <a:tr h="1501758">
                <a:tc>
                  <a:txBody>
                    <a:bodyPr/>
                    <a:lstStyle/>
                    <a:p>
                      <a:r>
                        <a:rPr lang="es-UY" dirty="0" smtClean="0"/>
                        <a:t>% </a:t>
                      </a:r>
                      <a:r>
                        <a:rPr lang="es-UY" dirty="0" err="1" smtClean="0"/>
                        <a:t>Ptes</a:t>
                      </a:r>
                      <a:r>
                        <a:rPr lang="es-UY" baseline="0" dirty="0" smtClean="0"/>
                        <a:t> ingresados a TSR controlados en PSR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400" dirty="0" smtClean="0"/>
                        <a:t>79.3 *</a:t>
                      </a:r>
                    </a:p>
                    <a:p>
                      <a:pPr algn="ctr"/>
                      <a:endParaRPr lang="es-U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400" dirty="0" smtClean="0"/>
                        <a:t>73.2 *</a:t>
                      </a:r>
                    </a:p>
                    <a:p>
                      <a:pPr algn="ctr"/>
                      <a:endParaRPr lang="es-U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400" dirty="0" smtClean="0"/>
                        <a:t>31.9</a:t>
                      </a:r>
                      <a:endParaRPr lang="es-UY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33" name="4 Marcador de contenido"/>
          <p:cNvSpPr>
            <a:spLocks noGrp="1"/>
          </p:cNvSpPr>
          <p:nvPr>
            <p:ph sz="quarter" idx="3"/>
          </p:nvPr>
        </p:nvSpPr>
        <p:spPr>
          <a:xfrm>
            <a:off x="6218238" y="6413500"/>
            <a:ext cx="5135562" cy="131763"/>
          </a:xfrm>
        </p:spPr>
        <p:txBody>
          <a:bodyPr/>
          <a:lstStyle/>
          <a:p>
            <a:endParaRPr lang="es-ES" smtClean="0"/>
          </a:p>
        </p:txBody>
      </p:sp>
      <p:sp>
        <p:nvSpPr>
          <p:cNvPr id="17434" name="7 CuadroTexto"/>
          <p:cNvSpPr txBox="1">
            <a:spLocks noChangeArrowheads="1"/>
          </p:cNvSpPr>
          <p:nvPr/>
        </p:nvSpPr>
        <p:spPr bwMode="auto">
          <a:xfrm>
            <a:off x="1285875" y="1854200"/>
            <a:ext cx="43688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/>
              <a:t>Tasa de muerte e IRE (N/100 Pts /año) </a:t>
            </a:r>
          </a:p>
          <a:p>
            <a:r>
              <a:rPr lang="es-UY"/>
              <a:t>ajustada a edad, sexo, comorbilidad CV, </a:t>
            </a:r>
          </a:p>
          <a:p>
            <a:r>
              <a:rPr lang="es-UY"/>
              <a:t>diabetes, FG y proteinuria</a:t>
            </a:r>
          </a:p>
        </p:txBody>
      </p:sp>
      <p:sp>
        <p:nvSpPr>
          <p:cNvPr id="17435" name="9 CuadroTexto"/>
          <p:cNvSpPr txBox="1">
            <a:spLocks noChangeArrowheads="1"/>
          </p:cNvSpPr>
          <p:nvPr/>
        </p:nvSpPr>
        <p:spPr bwMode="auto">
          <a:xfrm>
            <a:off x="6375400" y="5969000"/>
            <a:ext cx="1198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UY"/>
              <a:t>* P &lt; 0.05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1593850" y="3984625"/>
            <a:ext cx="1306513" cy="52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U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5 Título"/>
          <p:cNvSpPr>
            <a:spLocks noGrp="1"/>
          </p:cNvSpPr>
          <p:nvPr>
            <p:ph type="title"/>
          </p:nvPr>
        </p:nvSpPr>
        <p:spPr>
          <a:xfrm>
            <a:off x="2495550" y="0"/>
            <a:ext cx="7850188" cy="1698625"/>
          </a:xfrm>
          <a:solidFill>
            <a:schemeClr val="bg1"/>
          </a:solidFill>
        </p:spPr>
        <p:txBody>
          <a:bodyPr/>
          <a:lstStyle/>
          <a:p>
            <a:r>
              <a:rPr lang="es-UY" b="1" smtClean="0">
                <a:solidFill>
                  <a:srgbClr val="FF0000"/>
                </a:solidFill>
              </a:rPr>
              <a:t>Ingresos a TSR en Florida y Todo el país.</a:t>
            </a:r>
          </a:p>
        </p:txBody>
      </p:sp>
      <p:graphicFrame>
        <p:nvGraphicFramePr>
          <p:cNvPr id="1945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presentationml/2006/ole">
            <p:oleObj spid="_x0000_s19458" r:id="rId3" imgW="10516511" imgH="4352921" progId="Excel.Char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5 Título"/>
          <p:cNvSpPr>
            <a:spLocks noGrp="1"/>
          </p:cNvSpPr>
          <p:nvPr>
            <p:ph type="title"/>
          </p:nvPr>
        </p:nvSpPr>
        <p:spPr>
          <a:xfrm>
            <a:off x="2590800" y="0"/>
            <a:ext cx="7747000" cy="1716088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s-UY" b="1" smtClean="0">
                <a:solidFill>
                  <a:srgbClr val="FF0000"/>
                </a:solidFill>
              </a:rPr>
              <a:t>Conclusiones</a:t>
            </a:r>
          </a:p>
        </p:txBody>
      </p:sp>
      <p:sp>
        <p:nvSpPr>
          <p:cNvPr id="20482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 smtClean="0"/>
          </a:p>
          <a:p>
            <a:r>
              <a:rPr lang="es-UY" smtClean="0"/>
              <a:t>El PSR en Florida ha logrado captar 31% en ASSE y 45% en COMEF de los potenciales pts con ERC etapas I a V. </a:t>
            </a:r>
          </a:p>
          <a:p>
            <a:r>
              <a:rPr lang="es-UY" smtClean="0"/>
              <a:t>El PSR en Florida logró captar 76 % de los pacientes que ingresaron a diálisis por el departamento en el año 2015. </a:t>
            </a:r>
          </a:p>
          <a:p>
            <a:r>
              <a:rPr lang="es-UY" smtClean="0"/>
              <a:t>La tasa combinada de muerte e IRE ajustada ha sido significativamente menor que la tasa global del PSR tanto en el sector público como en el privado</a:t>
            </a:r>
          </a:p>
          <a:p>
            <a:r>
              <a:rPr lang="es-UY" smtClean="0"/>
              <a:t>La cantidad de pacientes ingresados a TSR está estabilizada en el último quinquenio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353</Words>
  <Application>Microsoft Office PowerPoint</Application>
  <PresentationFormat>Custom</PresentationFormat>
  <Paragraphs>78</Paragraphs>
  <Slides>5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Plantilla de diseño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 Light</vt:lpstr>
      <vt:lpstr>Calibri</vt:lpstr>
      <vt:lpstr>Century Gothic</vt:lpstr>
      <vt:lpstr>Tema de Office</vt:lpstr>
      <vt:lpstr>Gráfico de Microsoft Excel</vt:lpstr>
      <vt:lpstr> 10 años del Programa de Salud Renal de Florida. Uruguay. Canzani O¹², Monti Z¹, Pereyra M¹, Canelas L¹, Zampedri L¹, García M¹, Sola L², Mazzuchi N², Ríos P². ¹ Programa de Salud Renal Florida (PSRF). ASSE y COMEF. ² CASR. </vt:lpstr>
      <vt:lpstr>Población y calidad de tratamiento</vt:lpstr>
      <vt:lpstr>      Tasa de muerte e IRE          Ptes con ERC captados</vt:lpstr>
      <vt:lpstr>Ingresos a TSR en Florida y Todo el país.</vt:lpstr>
      <vt:lpstr>Conclusiones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Vicky Mango</dc:creator>
  <cp:lastModifiedBy>prios</cp:lastModifiedBy>
  <cp:revision>20</cp:revision>
  <dcterms:created xsi:type="dcterms:W3CDTF">2015-10-06T22:52:23Z</dcterms:created>
  <dcterms:modified xsi:type="dcterms:W3CDTF">2016-08-22T18:05:21Z</dcterms:modified>
</cp:coreProperties>
</file>