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9" r:id="rId3"/>
    <p:sldId id="271" r:id="rId4"/>
    <p:sldId id="265" r:id="rId5"/>
    <p:sldId id="266" r:id="rId6"/>
    <p:sldId id="268" r:id="rId7"/>
    <p:sldId id="272" r:id="rId8"/>
    <p:sldId id="284" r:id="rId9"/>
    <p:sldId id="275" r:id="rId10"/>
    <p:sldId id="269" r:id="rId11"/>
    <p:sldId id="262" r:id="rId12"/>
    <p:sldId id="277" r:id="rId13"/>
    <p:sldId id="264" r:id="rId14"/>
    <p:sldId id="276" r:id="rId15"/>
    <p:sldId id="278" r:id="rId16"/>
    <p:sldId id="285" r:id="rId17"/>
    <p:sldId id="279" r:id="rId18"/>
    <p:sldId id="280" r:id="rId19"/>
    <p:sldId id="267" r:id="rId20"/>
    <p:sldId id="258" r:id="rId21"/>
    <p:sldId id="282" r:id="rId22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536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81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82;p1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</p:spPr>
        <p:txBody>
          <a:bodyPr wrap="none" anchor="ctr"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es-ES" sz="1200" b="0">
              <a:solidFill>
                <a:srgbClr val="88888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29" name="Google Shape;9;p1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es-ES" sz="1200" b="0">
              <a:solidFill>
                <a:srgbClr val="88888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30" name="Google Shape;10;p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06C279A2-7934-4DD1-B638-2435097588EA}" type="slidenum">
              <a:rPr lang="es-UY" sz="1200" b="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es-ES" sz="1200" b="0">
              <a:solidFill>
                <a:srgbClr val="88888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4;p13"/>
          <p:cNvSpPr txBox="1">
            <a:spLocks noGrp="1"/>
          </p:cNvSpPr>
          <p:nvPr>
            <p:ph type="ctrTitle"/>
          </p:nvPr>
        </p:nvSpPr>
        <p:spPr>
          <a:xfrm>
            <a:off x="642938" y="3643313"/>
            <a:ext cx="7772400" cy="14700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s-UY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Programa de Salud Renal</a:t>
            </a:r>
            <a:br>
              <a:rPr lang="es-UY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es-UY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Análisis crítico de resultados e inequidades</a:t>
            </a:r>
            <a:endParaRPr lang="es-ES" sz="320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6386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00188" y="5105400"/>
            <a:ext cx="6400800" cy="1752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SzPts val="2400"/>
              <a:buFont typeface="Arial" charset="0"/>
              <a:buNone/>
            </a:pPr>
            <a:r>
              <a:rPr lang="es-UY" sz="2400" smtClean="0">
                <a:latin typeface="Calibri" pitchFamily="34" charset="0"/>
                <a:cs typeface="Calibri" pitchFamily="34" charset="0"/>
                <a:sym typeface="Calibri" pitchFamily="34" charset="0"/>
              </a:rPr>
              <a:t>Dr. Pablo Ríos</a:t>
            </a:r>
            <a:endParaRPr lang="es-ES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SzPts val="2400"/>
              <a:buFont typeface="Arial" charset="0"/>
              <a:buNone/>
            </a:pPr>
            <a:r>
              <a:rPr lang="es-UY" sz="2400" smtClean="0">
                <a:latin typeface="Calibri" pitchFamily="34" charset="0"/>
                <a:cs typeface="Calibri" pitchFamily="34" charset="0"/>
                <a:sym typeface="Calibri" pitchFamily="34" charset="0"/>
              </a:rPr>
              <a:t>Programa de Salud Renal de Uruguay</a:t>
            </a:r>
            <a:endParaRPr lang="es-ES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SzPts val="2400"/>
              <a:buFont typeface="Arial" charset="0"/>
              <a:buNone/>
            </a:pPr>
            <a:r>
              <a:rPr lang="es-UY" sz="2400" smtClean="0">
                <a:latin typeface="Calibri" pitchFamily="34" charset="0"/>
                <a:cs typeface="Calibri" pitchFamily="34" charset="0"/>
                <a:sym typeface="Calibri" pitchFamily="34" charset="0"/>
              </a:rPr>
              <a:t>Sociedad Uruguaya de Nefrología</a:t>
            </a:r>
            <a:endParaRPr lang="es-ES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SzPts val="2400"/>
              <a:buFont typeface="Arial" charset="0"/>
              <a:buNone/>
            </a:pPr>
            <a:endParaRPr lang="es-ES" sz="24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6387" name="Google Shape;86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0" y="0"/>
            <a:ext cx="92011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5"/>
          <p:cNvSpPr txBox="1">
            <a:spLocks noChangeArrowheads="1"/>
          </p:cNvSpPr>
          <p:nvPr/>
        </p:nvSpPr>
        <p:spPr bwMode="auto">
          <a:xfrm>
            <a:off x="3251200" y="1643063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800"/>
              <a:t>INGRESOS 21.399</a:t>
            </a:r>
            <a:endParaRPr lang="es-ES" sz="1800"/>
          </a:p>
        </p:txBody>
      </p:sp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3165475" y="1444625"/>
            <a:ext cx="2374900" cy="58578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  <p:sp>
        <p:nvSpPr>
          <p:cNvPr id="53251" name="Line 7"/>
          <p:cNvSpPr>
            <a:spLocks noChangeShapeType="1"/>
          </p:cNvSpPr>
          <p:nvPr/>
        </p:nvSpPr>
        <p:spPr bwMode="auto">
          <a:xfrm>
            <a:off x="4081463" y="2006600"/>
            <a:ext cx="12700" cy="167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3252" name="Line 8"/>
          <p:cNvSpPr>
            <a:spLocks noChangeShapeType="1"/>
          </p:cNvSpPr>
          <p:nvPr/>
        </p:nvSpPr>
        <p:spPr bwMode="auto">
          <a:xfrm flipH="1">
            <a:off x="1924050" y="2020888"/>
            <a:ext cx="1201738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3253" name="Line 9"/>
          <p:cNvSpPr>
            <a:spLocks noChangeShapeType="1"/>
          </p:cNvSpPr>
          <p:nvPr/>
        </p:nvSpPr>
        <p:spPr bwMode="auto">
          <a:xfrm>
            <a:off x="5527675" y="2006600"/>
            <a:ext cx="955675" cy="614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3254" name="Text Box 10"/>
          <p:cNvSpPr txBox="1">
            <a:spLocks noChangeArrowheads="1"/>
          </p:cNvSpPr>
          <p:nvPr/>
        </p:nvSpPr>
        <p:spPr bwMode="auto">
          <a:xfrm>
            <a:off x="766763" y="2813050"/>
            <a:ext cx="1319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/>
              <a:t>FALLECIDOS</a:t>
            </a:r>
          </a:p>
          <a:p>
            <a:pPr algn="ctr"/>
            <a:r>
              <a:rPr lang="es-UY"/>
              <a:t>4614 (22%)</a:t>
            </a:r>
            <a:endParaRPr lang="es-ES"/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6281738" y="2786063"/>
            <a:ext cx="2298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/>
              <a:t>INSUF RENAL EXTREMA</a:t>
            </a:r>
          </a:p>
          <a:p>
            <a:pPr algn="ctr"/>
            <a:r>
              <a:rPr lang="es-UY"/>
              <a:t>1275  (6%)</a:t>
            </a:r>
            <a:endParaRPr lang="es-ES"/>
          </a:p>
        </p:txBody>
      </p:sp>
      <p:sp>
        <p:nvSpPr>
          <p:cNvPr id="53256" name="Text Box 12"/>
          <p:cNvSpPr txBox="1">
            <a:spLocks noChangeArrowheads="1"/>
          </p:cNvSpPr>
          <p:nvPr/>
        </p:nvSpPr>
        <p:spPr bwMode="auto">
          <a:xfrm>
            <a:off x="3287713" y="3768725"/>
            <a:ext cx="1616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 sz="1600"/>
              <a:t>VIVOS EN PSR</a:t>
            </a:r>
          </a:p>
          <a:p>
            <a:pPr algn="ctr"/>
            <a:r>
              <a:rPr lang="es-UY" sz="1600"/>
              <a:t>15.510 (72%)</a:t>
            </a:r>
            <a:endParaRPr lang="es-ES" sz="1600"/>
          </a:p>
        </p:txBody>
      </p:sp>
      <p:sp>
        <p:nvSpPr>
          <p:cNvPr id="53257" name="Line 13"/>
          <p:cNvSpPr>
            <a:spLocks noChangeShapeType="1"/>
          </p:cNvSpPr>
          <p:nvPr/>
        </p:nvSpPr>
        <p:spPr bwMode="auto">
          <a:xfrm>
            <a:off x="4094163" y="4491038"/>
            <a:ext cx="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3258" name="Text Box 14"/>
          <p:cNvSpPr txBox="1">
            <a:spLocks noChangeArrowheads="1"/>
          </p:cNvSpPr>
          <p:nvPr/>
        </p:nvSpPr>
        <p:spPr bwMode="auto">
          <a:xfrm>
            <a:off x="2652713" y="5310188"/>
            <a:ext cx="34051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 sz="1600"/>
              <a:t>FUNCION RENAL ESTABILIZADA</a:t>
            </a:r>
          </a:p>
          <a:p>
            <a:pPr algn="ctr"/>
            <a:r>
              <a:rPr lang="es-UY" sz="1600"/>
              <a:t>7890 (36%)</a:t>
            </a:r>
            <a:endParaRPr lang="es-ES" sz="1600"/>
          </a:p>
        </p:txBody>
      </p:sp>
      <p:sp>
        <p:nvSpPr>
          <p:cNvPr id="53259" name="Line 15"/>
          <p:cNvSpPr>
            <a:spLocks noChangeShapeType="1"/>
          </p:cNvSpPr>
          <p:nvPr/>
        </p:nvSpPr>
        <p:spPr bwMode="auto">
          <a:xfrm flipH="1">
            <a:off x="2592388" y="4191000"/>
            <a:ext cx="58896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3260" name="Text Box 16"/>
          <p:cNvSpPr txBox="1">
            <a:spLocks noChangeArrowheads="1"/>
          </p:cNvSpPr>
          <p:nvPr/>
        </p:nvSpPr>
        <p:spPr bwMode="auto">
          <a:xfrm>
            <a:off x="261938" y="4156075"/>
            <a:ext cx="2387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 sz="1200"/>
              <a:t>PERDIDOS DE SEGUIMIENTO,</a:t>
            </a:r>
          </a:p>
          <a:p>
            <a:pPr algn="ctr"/>
            <a:r>
              <a:rPr lang="es-UY" sz="1200"/>
              <a:t> VIVOS sin IRE</a:t>
            </a:r>
          </a:p>
          <a:p>
            <a:pPr algn="ctr"/>
            <a:r>
              <a:rPr lang="es-UY" sz="1200"/>
              <a:t>2249 (11%)</a:t>
            </a:r>
            <a:endParaRPr lang="es-ES" sz="1200"/>
          </a:p>
        </p:txBody>
      </p:sp>
      <p:sp>
        <p:nvSpPr>
          <p:cNvPr id="53261" name="Line 17"/>
          <p:cNvSpPr>
            <a:spLocks noChangeShapeType="1"/>
          </p:cNvSpPr>
          <p:nvPr/>
        </p:nvSpPr>
        <p:spPr bwMode="auto">
          <a:xfrm>
            <a:off x="4995863" y="4176713"/>
            <a:ext cx="165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3262" name="Line 18"/>
          <p:cNvSpPr>
            <a:spLocks noChangeShapeType="1"/>
          </p:cNvSpPr>
          <p:nvPr/>
        </p:nvSpPr>
        <p:spPr bwMode="auto">
          <a:xfrm>
            <a:off x="4994275" y="4013200"/>
            <a:ext cx="154305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3263" name="Text Box 19"/>
          <p:cNvSpPr txBox="1">
            <a:spLocks noChangeArrowheads="1"/>
          </p:cNvSpPr>
          <p:nvPr/>
        </p:nvSpPr>
        <p:spPr bwMode="auto">
          <a:xfrm>
            <a:off x="6708775" y="3767138"/>
            <a:ext cx="2122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/>
              <a:t>PROGRESION RAPIDA</a:t>
            </a:r>
          </a:p>
          <a:p>
            <a:pPr algn="ctr"/>
            <a:r>
              <a:rPr lang="es-UY"/>
              <a:t>1909 (9%)</a:t>
            </a:r>
            <a:endParaRPr lang="es-ES"/>
          </a:p>
        </p:txBody>
      </p:sp>
      <p:sp>
        <p:nvSpPr>
          <p:cNvPr id="53264" name="Text Box 20"/>
          <p:cNvSpPr txBox="1">
            <a:spLocks noChangeArrowheads="1"/>
          </p:cNvSpPr>
          <p:nvPr/>
        </p:nvSpPr>
        <p:spPr bwMode="auto">
          <a:xfrm>
            <a:off x="6789738" y="4819650"/>
            <a:ext cx="203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/>
              <a:t>PROGRESIÓN LENTA</a:t>
            </a:r>
          </a:p>
          <a:p>
            <a:pPr algn="ctr"/>
            <a:r>
              <a:rPr lang="es-UY"/>
              <a:t>3461 (16%)</a:t>
            </a:r>
            <a:endParaRPr lang="es-ES"/>
          </a:p>
        </p:txBody>
      </p:sp>
      <p:sp>
        <p:nvSpPr>
          <p:cNvPr id="53265" name="Rectangle 21"/>
          <p:cNvSpPr>
            <a:spLocks noChangeArrowheads="1"/>
          </p:cNvSpPr>
          <p:nvPr/>
        </p:nvSpPr>
        <p:spPr bwMode="auto">
          <a:xfrm>
            <a:off x="6142038" y="2703513"/>
            <a:ext cx="2620962" cy="614362"/>
          </a:xfrm>
          <a:prstGeom prst="rect">
            <a:avLst/>
          </a:prstGeom>
          <a:solidFill>
            <a:srgbClr val="99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  <p:sp>
        <p:nvSpPr>
          <p:cNvPr id="53266" name="Rectangle 22"/>
          <p:cNvSpPr>
            <a:spLocks noChangeArrowheads="1"/>
          </p:cNvSpPr>
          <p:nvPr/>
        </p:nvSpPr>
        <p:spPr bwMode="auto">
          <a:xfrm>
            <a:off x="6688138" y="3752850"/>
            <a:ext cx="2101850" cy="587375"/>
          </a:xfrm>
          <a:prstGeom prst="rect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  <p:sp>
        <p:nvSpPr>
          <p:cNvPr id="53267" name="Rectangle 23"/>
          <p:cNvSpPr>
            <a:spLocks noChangeArrowheads="1"/>
          </p:cNvSpPr>
          <p:nvPr/>
        </p:nvSpPr>
        <p:spPr bwMode="auto">
          <a:xfrm>
            <a:off x="6742113" y="4789488"/>
            <a:ext cx="2073275" cy="587375"/>
          </a:xfrm>
          <a:prstGeom prst="rect">
            <a:avLst/>
          </a:prstGeom>
          <a:solidFill>
            <a:srgbClr val="FFFF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  <p:sp>
        <p:nvSpPr>
          <p:cNvPr id="53268" name="Rectangle 24"/>
          <p:cNvSpPr>
            <a:spLocks noChangeArrowheads="1"/>
          </p:cNvSpPr>
          <p:nvPr/>
        </p:nvSpPr>
        <p:spPr bwMode="auto">
          <a:xfrm>
            <a:off x="2551113" y="5221288"/>
            <a:ext cx="3521075" cy="846137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  <p:sp>
        <p:nvSpPr>
          <p:cNvPr id="53269" name="Oval 25"/>
          <p:cNvSpPr>
            <a:spLocks noChangeArrowheads="1"/>
          </p:cNvSpPr>
          <p:nvPr/>
        </p:nvSpPr>
        <p:spPr bwMode="auto">
          <a:xfrm>
            <a:off x="3167063" y="3671888"/>
            <a:ext cx="1841500" cy="831850"/>
          </a:xfrm>
          <a:prstGeom prst="ellipse">
            <a:avLst/>
          </a:prstGeom>
          <a:solidFill>
            <a:srgbClr val="FFFF00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  <p:sp>
        <p:nvSpPr>
          <p:cNvPr id="53270" name="Rectangle 27"/>
          <p:cNvSpPr>
            <a:spLocks noChangeArrowheads="1"/>
          </p:cNvSpPr>
          <p:nvPr/>
        </p:nvSpPr>
        <p:spPr bwMode="auto">
          <a:xfrm>
            <a:off x="258763" y="4121150"/>
            <a:ext cx="2306637" cy="669925"/>
          </a:xfrm>
          <a:prstGeom prst="rect">
            <a:avLst/>
          </a:prstGeom>
          <a:solidFill>
            <a:srgbClr val="C0C0C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  <p:sp>
        <p:nvSpPr>
          <p:cNvPr id="53271" name="Rectangle 28"/>
          <p:cNvSpPr>
            <a:spLocks noChangeArrowheads="1"/>
          </p:cNvSpPr>
          <p:nvPr/>
        </p:nvSpPr>
        <p:spPr bwMode="auto">
          <a:xfrm>
            <a:off x="614363" y="2660650"/>
            <a:ext cx="1665287" cy="914400"/>
          </a:xfrm>
          <a:prstGeom prst="rect">
            <a:avLst/>
          </a:prstGeom>
          <a:solidFill>
            <a:schemeClr val="tx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  <p:sp>
        <p:nvSpPr>
          <p:cNvPr id="53272" name="Rectangle 29"/>
          <p:cNvSpPr>
            <a:spLocks noChangeArrowheads="1"/>
          </p:cNvSpPr>
          <p:nvPr/>
        </p:nvSpPr>
        <p:spPr bwMode="auto">
          <a:xfrm>
            <a:off x="5711825" y="230188"/>
            <a:ext cx="3152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UY" sz="1200"/>
              <a:t> Edad Mediana 70 años (IQT 60-77)</a:t>
            </a:r>
          </a:p>
          <a:p>
            <a:pPr>
              <a:buFontTx/>
              <a:buChar char="•"/>
            </a:pPr>
            <a:r>
              <a:rPr lang="es-UY" sz="1200"/>
              <a:t> Sexo Masc 57.3 %</a:t>
            </a:r>
          </a:p>
          <a:p>
            <a:pPr>
              <a:buFontTx/>
              <a:buChar char="•"/>
            </a:pPr>
            <a:r>
              <a:rPr lang="es-UY" sz="1200"/>
              <a:t> Asistencia Privada 65%</a:t>
            </a:r>
          </a:p>
          <a:p>
            <a:pPr>
              <a:buFontTx/>
              <a:buChar char="•"/>
            </a:pPr>
            <a:r>
              <a:rPr lang="es-UY" sz="1200"/>
              <a:t> Montevideo: 51%</a:t>
            </a:r>
          </a:p>
          <a:p>
            <a:pPr>
              <a:buFontTx/>
              <a:buChar char="•"/>
            </a:pPr>
            <a:r>
              <a:rPr lang="es-UY" sz="1200"/>
              <a:t> Tiempo seguimiento 4.5 años</a:t>
            </a:r>
            <a:r>
              <a:rPr lang="es-UY" sz="1200" b="0"/>
              <a:t> </a:t>
            </a:r>
          </a:p>
          <a:p>
            <a:pPr>
              <a:buFontTx/>
              <a:buChar char="•"/>
            </a:pPr>
            <a:r>
              <a:rPr lang="es-UY" sz="1200" b="0"/>
              <a:t> </a:t>
            </a:r>
            <a:r>
              <a:rPr lang="es-UY" sz="1200"/>
              <a:t>Protu &gt; 0.3 g/d 17.7%</a:t>
            </a:r>
          </a:p>
          <a:p>
            <a:pPr>
              <a:buFontTx/>
              <a:buChar char="•"/>
            </a:pPr>
            <a:r>
              <a:rPr lang="es-UY" sz="1200"/>
              <a:t> Etapa III 58.2%,  Etapas IV y V 24,8%</a:t>
            </a:r>
          </a:p>
          <a:p>
            <a:pPr>
              <a:buFontTx/>
              <a:buChar char="•"/>
            </a:pPr>
            <a:r>
              <a:rPr lang="es-UY" sz="1200"/>
              <a:t> N. Vascular 47%, N Diabética 13%</a:t>
            </a:r>
            <a:endParaRPr lang="es-ES" sz="1200"/>
          </a:p>
        </p:txBody>
      </p:sp>
      <p:sp>
        <p:nvSpPr>
          <p:cNvPr id="53273" name="Rectangle 30"/>
          <p:cNvSpPr>
            <a:spLocks noChangeArrowheads="1"/>
          </p:cNvSpPr>
          <p:nvPr/>
        </p:nvSpPr>
        <p:spPr bwMode="auto">
          <a:xfrm>
            <a:off x="5622925" y="177800"/>
            <a:ext cx="3167063" cy="1651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  <p:sp>
        <p:nvSpPr>
          <p:cNvPr id="53274" name="Text Box 31"/>
          <p:cNvSpPr txBox="1">
            <a:spLocks noChangeArrowheads="1"/>
          </p:cNvSpPr>
          <p:nvPr/>
        </p:nvSpPr>
        <p:spPr bwMode="auto">
          <a:xfrm>
            <a:off x="576263" y="279400"/>
            <a:ext cx="395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2000"/>
              <a:t>SITUACIÓN ACTUAL DEL PSR:</a:t>
            </a:r>
            <a:endParaRPr lang="es-ES" sz="2000"/>
          </a:p>
        </p:txBody>
      </p:sp>
      <p:sp>
        <p:nvSpPr>
          <p:cNvPr id="53275" name="Text Box 32"/>
          <p:cNvSpPr txBox="1">
            <a:spLocks noChangeArrowheads="1"/>
          </p:cNvSpPr>
          <p:nvPr/>
        </p:nvSpPr>
        <p:spPr bwMode="auto">
          <a:xfrm>
            <a:off x="6294438" y="3573463"/>
            <a:ext cx="40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4400" b="0">
                <a:solidFill>
                  <a:schemeClr val="hlink"/>
                </a:solidFill>
              </a:rPr>
              <a:t>*</a:t>
            </a:r>
            <a:endParaRPr lang="es-ES" sz="4400" b="0">
              <a:solidFill>
                <a:schemeClr val="hlink"/>
              </a:solidFill>
            </a:endParaRPr>
          </a:p>
        </p:txBody>
      </p:sp>
      <p:sp>
        <p:nvSpPr>
          <p:cNvPr id="53276" name="Rectangle 33"/>
          <p:cNvSpPr>
            <a:spLocks noChangeArrowheads="1"/>
          </p:cNvSpPr>
          <p:nvPr/>
        </p:nvSpPr>
        <p:spPr bwMode="auto">
          <a:xfrm>
            <a:off x="6367463" y="4459288"/>
            <a:ext cx="40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4400" b="0">
                <a:solidFill>
                  <a:schemeClr val="hlink"/>
                </a:solidFill>
              </a:rPr>
              <a:t>*</a:t>
            </a:r>
            <a:endParaRPr lang="es-ES" sz="4400" b="0">
              <a:solidFill>
                <a:schemeClr val="hlink"/>
              </a:solidFill>
            </a:endParaRPr>
          </a:p>
        </p:txBody>
      </p:sp>
      <p:sp>
        <p:nvSpPr>
          <p:cNvPr id="53277" name="Rectangle 34"/>
          <p:cNvSpPr>
            <a:spLocks noChangeArrowheads="1"/>
          </p:cNvSpPr>
          <p:nvPr/>
        </p:nvSpPr>
        <p:spPr bwMode="auto">
          <a:xfrm>
            <a:off x="0" y="3725863"/>
            <a:ext cx="401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4400" b="0">
                <a:solidFill>
                  <a:schemeClr val="hlink"/>
                </a:solidFill>
              </a:rPr>
              <a:t>*</a:t>
            </a:r>
            <a:endParaRPr lang="es-ES" sz="4400" b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2471738"/>
            <a:ext cx="31019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620713" y="3325813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 b="0"/>
              <a:t>Dif NS</a:t>
            </a:r>
            <a:endParaRPr lang="es-ES" b="0"/>
          </a:p>
        </p:txBody>
      </p:sp>
      <p:sp>
        <p:nvSpPr>
          <p:cNvPr id="49155" name="Text Box 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es-UY" sz="2000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Sobrevida de la función Renal y de los pacientes </a:t>
            </a:r>
            <a:br>
              <a:rPr lang="es-UY" sz="2000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</a:br>
            <a:r>
              <a:rPr lang="es-UY" sz="2000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según época de ingreso al PSR (3 períodos) </a:t>
            </a:r>
            <a:br>
              <a:rPr lang="es-UY" sz="2000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</a:br>
            <a:r>
              <a:rPr lang="es-UY" sz="2000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Ajustado a edad, sexo, comorbilidad, PA, función renal y proteinuria</a:t>
            </a:r>
            <a:endParaRPr lang="es-ES" sz="2000" smtClean="0">
              <a:solidFill>
                <a:srgbClr val="000000"/>
              </a:solidFill>
              <a:latin typeface="Arial" charset="0"/>
              <a:cs typeface="Calibri" pitchFamily="34" charset="0"/>
              <a:sym typeface="Arial" charset="0"/>
            </a:endParaRPr>
          </a:p>
        </p:txBody>
      </p:sp>
      <p:sp>
        <p:nvSpPr>
          <p:cNvPr id="49156" name="Text Box 11"/>
          <p:cNvSpPr txBox="1">
            <a:spLocks noChangeArrowheads="1"/>
          </p:cNvSpPr>
          <p:nvPr/>
        </p:nvSpPr>
        <p:spPr bwMode="auto">
          <a:xfrm>
            <a:off x="341313" y="2098675"/>
            <a:ext cx="2538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/>
              <a:t>Insuficiencia Renal Extrema</a:t>
            </a:r>
            <a:endParaRPr lang="es-ES"/>
          </a:p>
        </p:txBody>
      </p:sp>
      <p:sp>
        <p:nvSpPr>
          <p:cNvPr id="49157" name="Text Box 12"/>
          <p:cNvSpPr txBox="1">
            <a:spLocks noChangeArrowheads="1"/>
          </p:cNvSpPr>
          <p:nvPr/>
        </p:nvSpPr>
        <p:spPr bwMode="auto">
          <a:xfrm>
            <a:off x="5481638" y="1963738"/>
            <a:ext cx="211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/>
              <a:t>Sobrevida del paciente</a:t>
            </a:r>
            <a:endParaRPr lang="es-ES"/>
          </a:p>
        </p:txBody>
      </p:sp>
      <p:pic>
        <p:nvPicPr>
          <p:cNvPr id="4915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75" y="1752600"/>
            <a:ext cx="5953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16"/>
          <p:cNvSpPr txBox="1">
            <a:spLocks noChangeArrowheads="1"/>
          </p:cNvSpPr>
          <p:nvPr/>
        </p:nvSpPr>
        <p:spPr bwMode="auto">
          <a:xfrm>
            <a:off x="6696075" y="4854575"/>
            <a:ext cx="750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 b="0"/>
              <a:t>P&lt;0.05</a:t>
            </a:r>
            <a:endParaRPr lang="es-ES" b="0"/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5557838" y="2390775"/>
            <a:ext cx="1809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b="0"/>
              <a:t>Sobrevida a 10 años</a:t>
            </a:r>
          </a:p>
          <a:p>
            <a:r>
              <a:rPr lang="es-UY" b="0"/>
              <a:t>Ajustada</a:t>
            </a:r>
          </a:p>
          <a:p>
            <a:endParaRPr lang="es-UY" b="0"/>
          </a:p>
          <a:p>
            <a:pPr>
              <a:buFontTx/>
              <a:buChar char="•"/>
            </a:pPr>
            <a:r>
              <a:rPr lang="es-UY" b="0"/>
              <a:t> 2004-2007: 58.5%</a:t>
            </a:r>
          </a:p>
          <a:p>
            <a:pPr>
              <a:buFontTx/>
              <a:buChar char="•"/>
            </a:pPr>
            <a:r>
              <a:rPr lang="es-UY" b="0"/>
              <a:t> 2008-2011: 65 %</a:t>
            </a:r>
          </a:p>
          <a:p>
            <a:pPr>
              <a:buFontTx/>
              <a:buChar char="•"/>
            </a:pPr>
            <a:r>
              <a:rPr lang="es-UY" b="0"/>
              <a:t> 2012-2016: 66%</a:t>
            </a:r>
            <a:endParaRPr lang="es-E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es-UY" sz="2400" b="1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Porcentaje de pacientes controlados al menos una vez </a:t>
            </a:r>
            <a:br>
              <a:rPr lang="es-UY" sz="2400" b="1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</a:br>
            <a:r>
              <a:rPr lang="es-UY" sz="2400" b="1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después de 6 meses del ingreso. Por épocas</a:t>
            </a:r>
            <a:endParaRPr lang="es-ES" sz="2400" b="1" smtClean="0">
              <a:solidFill>
                <a:srgbClr val="000000"/>
              </a:solidFill>
              <a:latin typeface="Arial" charset="0"/>
              <a:cs typeface="Calibri" pitchFamily="34" charset="0"/>
              <a:sym typeface="Arial" charset="0"/>
            </a:endParaRPr>
          </a:p>
        </p:txBody>
      </p:sp>
      <p:pic>
        <p:nvPicPr>
          <p:cNvPr id="501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909763"/>
            <a:ext cx="674528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5786438" y="3084513"/>
            <a:ext cx="1173162" cy="133667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es-UY" sz="2000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Hazard Ratio de muerte e insuficiencia renal extrema </a:t>
            </a:r>
            <a:br>
              <a:rPr lang="es-UY" sz="2000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</a:br>
            <a:r>
              <a:rPr lang="es-UY" sz="2400" b="1" smtClean="0">
                <a:solidFill>
                  <a:schemeClr val="accent2"/>
                </a:solidFill>
                <a:latin typeface="Arial" charset="0"/>
                <a:cs typeface="Calibri" pitchFamily="34" charset="0"/>
                <a:sym typeface="Arial" charset="0"/>
              </a:rPr>
              <a:t>según control nefrológico en PSR mayor a 6 meses</a:t>
            </a:r>
            <a:r>
              <a:rPr lang="es-UY" sz="2000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 (ajustado a edad, sexo, tabaquismo, comorbilidades, PA, función renal, proteinuria)</a:t>
            </a:r>
            <a:endParaRPr lang="es-ES" sz="2000" smtClean="0">
              <a:solidFill>
                <a:srgbClr val="000000"/>
              </a:solidFill>
              <a:latin typeface="Arial" charset="0"/>
              <a:cs typeface="Calibri" pitchFamily="34" charset="0"/>
              <a:sym typeface="Arial" charset="0"/>
            </a:endParaRPr>
          </a:p>
        </p:txBody>
      </p:sp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925" y="2170113"/>
            <a:ext cx="4354513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5518150" y="2690813"/>
            <a:ext cx="197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 sz="1000"/>
              <a:t>Controlados: HR 0.64  p 0.000</a:t>
            </a:r>
            <a:endParaRPr lang="es-ES" sz="1000"/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2184400"/>
            <a:ext cx="42211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1441450" y="2571750"/>
            <a:ext cx="189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 sz="1000"/>
              <a:t>Controlados HR 0.39 p 0.000</a:t>
            </a:r>
            <a:endParaRPr lang="es-ES" sz="1000"/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1346200" y="1771650"/>
            <a:ext cx="585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UY" sz="1200"/>
              <a:t>Controlados al menos 1 vez luego de 6 meses del ingreso: 12.994 ptes (65.4%)</a:t>
            </a:r>
          </a:p>
          <a:p>
            <a:pPr algn="ctr"/>
            <a:r>
              <a:rPr lang="es-UY" sz="1200"/>
              <a:t>Controlados menos de 6 meses o no controlados: 6872 ptes (34.6%)</a:t>
            </a:r>
            <a:endParaRPr lang="es-ES" sz="1200"/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427038" y="5910263"/>
            <a:ext cx="822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300" b="0"/>
              <a:t>Gráfico 1: </a:t>
            </a:r>
            <a:r>
              <a:rPr lang="es-UY" sz="1300"/>
              <a:t>Sobrevida del paciente a 10 años</a:t>
            </a:r>
            <a:r>
              <a:rPr lang="es-UY" sz="1300" b="0"/>
              <a:t>: controlados 71%, no controlados 43% (p&lt;0.05)</a:t>
            </a:r>
          </a:p>
          <a:p>
            <a:r>
              <a:rPr lang="es-UY" sz="1300" b="0"/>
              <a:t>Gráfico 2: </a:t>
            </a:r>
            <a:r>
              <a:rPr lang="es-UY" sz="1300"/>
              <a:t>Sobrevida de la función renal a 10 años</a:t>
            </a:r>
            <a:r>
              <a:rPr lang="es-UY" sz="1300" b="0"/>
              <a:t>: controlados 94.6%, no controlados 91.8% (p&lt; 0.05)</a:t>
            </a:r>
            <a:endParaRPr lang="es-ES" sz="1300"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2" name="Object 4"/>
          <p:cNvGraphicFramePr>
            <a:graphicFrameLocks noChangeAspect="1"/>
          </p:cNvGraphicFramePr>
          <p:nvPr>
            <p:ph/>
          </p:nvPr>
        </p:nvGraphicFramePr>
        <p:xfrm>
          <a:off x="1316038" y="1793875"/>
          <a:ext cx="6442075" cy="4578350"/>
        </p:xfrm>
        <a:graphic>
          <a:graphicData uri="http://schemas.openxmlformats.org/presentationml/2006/ole">
            <p:oleObj spid="_x0000_s48132" name="Gráfico" r:id="rId3" imgW="8229568" imgH="5848381" progId="MSGraph.Chart.8">
              <p:embed followColorScheme="full"/>
            </p:oleObj>
          </a:graphicData>
        </a:graphic>
      </p:graphicFrame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579688" y="36845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 flipV="1">
            <a:off x="2674938" y="2579688"/>
            <a:ext cx="14287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2579688" y="257968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3916363" y="3438525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3984625" y="2879725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3889375" y="2879725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5186363" y="4462463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 flipV="1">
            <a:off x="5240338" y="3835400"/>
            <a:ext cx="0" cy="614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5130800" y="384810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6454775" y="4352925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 flipH="1" flipV="1">
            <a:off x="6523038" y="3467100"/>
            <a:ext cx="14287" cy="858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44" name="Line 17"/>
          <p:cNvSpPr>
            <a:spLocks noChangeShapeType="1"/>
          </p:cNvSpPr>
          <p:nvPr/>
        </p:nvSpPr>
        <p:spPr bwMode="auto">
          <a:xfrm>
            <a:off x="6442075" y="3452813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2620963" y="2641600"/>
            <a:ext cx="4286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000" b="0"/>
              <a:t>84.4</a:t>
            </a:r>
          </a:p>
          <a:p>
            <a:endParaRPr lang="es-UY" b="0"/>
          </a:p>
          <a:p>
            <a:r>
              <a:rPr lang="es-UY"/>
              <a:t>70</a:t>
            </a:r>
          </a:p>
          <a:p>
            <a:endParaRPr lang="es-UY" b="0"/>
          </a:p>
          <a:p>
            <a:r>
              <a:rPr lang="es-UY" sz="1000" b="0"/>
              <a:t>54.7</a:t>
            </a:r>
            <a:endParaRPr lang="es-ES" sz="1000" b="0"/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3973513" y="2860675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000" b="0"/>
              <a:t>76</a:t>
            </a:r>
          </a:p>
          <a:p>
            <a:r>
              <a:rPr lang="es-UY"/>
              <a:t>69</a:t>
            </a:r>
          </a:p>
          <a:p>
            <a:r>
              <a:rPr lang="es-UY" sz="1000" b="0"/>
              <a:t>61</a:t>
            </a:r>
            <a:endParaRPr lang="es-ES" sz="1000" b="0"/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5257800" y="384175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000" b="0"/>
              <a:t>48</a:t>
            </a:r>
          </a:p>
          <a:p>
            <a:r>
              <a:rPr lang="es-UY"/>
              <a:t>38</a:t>
            </a:r>
          </a:p>
          <a:p>
            <a:r>
              <a:rPr lang="es-UY" sz="1000" b="0"/>
              <a:t>33</a:t>
            </a:r>
            <a:endParaRPr lang="es-ES" sz="1000" b="0"/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6484938" y="3405188"/>
            <a:ext cx="381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000" b="0"/>
              <a:t>58</a:t>
            </a:r>
          </a:p>
          <a:p>
            <a:endParaRPr lang="es-UY" sz="1000" b="0"/>
          </a:p>
          <a:p>
            <a:r>
              <a:rPr lang="es-UY"/>
              <a:t>50</a:t>
            </a:r>
          </a:p>
          <a:p>
            <a:endParaRPr lang="es-UY"/>
          </a:p>
          <a:p>
            <a:r>
              <a:rPr lang="es-UY" sz="1000" b="0"/>
              <a:t>38</a:t>
            </a:r>
            <a:endParaRPr lang="es-ES" sz="1000" b="0"/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836613" y="382588"/>
            <a:ext cx="6718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2400"/>
              <a:t>Indicadores de Calidad de Asistencia en PSR</a:t>
            </a:r>
          </a:p>
          <a:p>
            <a:r>
              <a:rPr lang="es-UY" sz="2400"/>
              <a:t>Variación entre los grupos Salud Renal (49)</a:t>
            </a:r>
          </a:p>
          <a:p>
            <a:r>
              <a:rPr lang="es-UY" sz="1800" b="0"/>
              <a:t>Porcentaje de cumplimiento de objetivos terapéuticos</a:t>
            </a:r>
          </a:p>
          <a:p>
            <a:r>
              <a:rPr lang="es-UY" sz="1800" b="0"/>
              <a:t>Mediana y Percentiles 25 y 75 de los grupos. </a:t>
            </a:r>
            <a:endParaRPr lang="es-ES" sz="1800" b="0"/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331788" y="2225675"/>
            <a:ext cx="13668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/>
              <a:t>% de </a:t>
            </a:r>
          </a:p>
          <a:p>
            <a:r>
              <a:rPr lang="es-UY"/>
              <a:t>Cumplimiento</a:t>
            </a:r>
          </a:p>
          <a:p>
            <a:r>
              <a:rPr lang="es-UY"/>
              <a:t>De </a:t>
            </a:r>
          </a:p>
          <a:p>
            <a:r>
              <a:rPr lang="es-UY"/>
              <a:t>Objetivo</a:t>
            </a:r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9" name="Object 5"/>
          <p:cNvGraphicFramePr>
            <a:graphicFrameLocks noChangeAspect="1"/>
          </p:cNvGraphicFramePr>
          <p:nvPr>
            <p:ph/>
          </p:nvPr>
        </p:nvGraphicFramePr>
        <p:xfrm>
          <a:off x="717550" y="1993900"/>
          <a:ext cx="6599238" cy="4689475"/>
        </p:xfrm>
        <a:graphic>
          <a:graphicData uri="http://schemas.openxmlformats.org/presentationml/2006/ole">
            <p:oleObj spid="_x0000_s52229" name="Gráfico" r:id="rId3" imgW="8229568" imgH="5848381" progId="MSGraph.Chart.8">
              <p:embed followColorScheme="full"/>
            </p:oleObj>
          </a:graphicData>
        </a:graphic>
      </p:graphicFrame>
      <p:sp>
        <p:nvSpPr>
          <p:cNvPr id="52230" name="Text Box 4"/>
          <p:cNvSpPr txBox="1">
            <a:spLocks noGrp="1"/>
          </p:cNvSpPr>
          <p:nvPr>
            <p:ph type="title" idx="4294967295"/>
          </p:nvPr>
        </p:nvSpPr>
        <p:spPr>
          <a:xfrm>
            <a:off x="560388" y="969963"/>
            <a:ext cx="8229600" cy="1143000"/>
          </a:xfrm>
        </p:spPr>
        <p:txBody>
          <a:bodyPr/>
          <a:lstStyle/>
          <a:p>
            <a:pPr algn="ctr"/>
            <a:r>
              <a:rPr lang="es-UY" sz="2000" b="1" smtClean="0">
                <a:latin typeface="Arial" charset="0"/>
                <a:cs typeface="Arial" charset="0"/>
              </a:rPr>
              <a:t>Tasa de muerte, tasa de IRE y tasa Combinada</a:t>
            </a:r>
            <a:br>
              <a:rPr lang="es-UY" sz="2000" b="1" smtClean="0">
                <a:latin typeface="Arial" charset="0"/>
                <a:cs typeface="Arial" charset="0"/>
              </a:rPr>
            </a:br>
            <a:r>
              <a:rPr lang="es-UY" sz="2000" b="1" smtClean="0">
                <a:latin typeface="Arial" charset="0"/>
                <a:cs typeface="Arial" charset="0"/>
              </a:rPr>
              <a:t>(Nº de eventos por 100 pacientes/año)</a:t>
            </a:r>
            <a:br>
              <a:rPr lang="es-UY" sz="2000" b="1" smtClean="0">
                <a:latin typeface="Arial" charset="0"/>
                <a:cs typeface="Arial" charset="0"/>
              </a:rPr>
            </a:br>
            <a:r>
              <a:rPr lang="es-UY" sz="2000" b="1" smtClean="0">
                <a:latin typeface="Arial" charset="0"/>
                <a:cs typeface="Arial" charset="0"/>
              </a:rPr>
              <a:t>Variación entre los Grupos de Salud Renal</a:t>
            </a:r>
            <a:br>
              <a:rPr lang="es-UY" sz="2000" b="1" smtClean="0">
                <a:latin typeface="Arial" charset="0"/>
                <a:cs typeface="Arial" charset="0"/>
              </a:rPr>
            </a:br>
            <a:r>
              <a:rPr lang="es-UY" b="1" smtClean="0">
                <a:latin typeface="Arial" charset="0"/>
                <a:cs typeface="Arial" charset="0"/>
              </a:rPr>
              <a:t>( Mediana, Percentil 25 y 75 )</a:t>
            </a:r>
            <a:endParaRPr lang="es-ES" sz="2000" b="1" smtClean="0">
              <a:latin typeface="Arial" charset="0"/>
              <a:cs typeface="Arial" charset="0"/>
            </a:endParaRPr>
          </a:p>
        </p:txBody>
      </p:sp>
      <p:sp>
        <p:nvSpPr>
          <p:cNvPr id="52231" name="Line 6"/>
          <p:cNvSpPr>
            <a:spLocks noChangeShapeType="1"/>
          </p:cNvSpPr>
          <p:nvPr/>
        </p:nvSpPr>
        <p:spPr bwMode="auto">
          <a:xfrm>
            <a:off x="2033588" y="4859338"/>
            <a:ext cx="2317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32" name="Line 7"/>
          <p:cNvSpPr>
            <a:spLocks noChangeShapeType="1"/>
          </p:cNvSpPr>
          <p:nvPr/>
        </p:nvSpPr>
        <p:spPr bwMode="auto">
          <a:xfrm flipV="1">
            <a:off x="2143125" y="4189413"/>
            <a:ext cx="0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2143125" y="3752850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2060575" y="374015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3944938" y="5786438"/>
            <a:ext cx="13652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 flipV="1">
            <a:off x="4013200" y="51450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37" name="Line 15"/>
          <p:cNvSpPr>
            <a:spLocks noChangeShapeType="1"/>
          </p:cNvSpPr>
          <p:nvPr/>
        </p:nvSpPr>
        <p:spPr bwMode="auto">
          <a:xfrm>
            <a:off x="3903663" y="513080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38" name="Line 16"/>
          <p:cNvSpPr>
            <a:spLocks noChangeShapeType="1"/>
          </p:cNvSpPr>
          <p:nvPr/>
        </p:nvSpPr>
        <p:spPr bwMode="auto">
          <a:xfrm flipV="1">
            <a:off x="5800725" y="4025900"/>
            <a:ext cx="19050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39" name="Line 17"/>
          <p:cNvSpPr>
            <a:spLocks noChangeShapeType="1"/>
          </p:cNvSpPr>
          <p:nvPr/>
        </p:nvSpPr>
        <p:spPr bwMode="auto">
          <a:xfrm flipV="1">
            <a:off x="5910263" y="3167063"/>
            <a:ext cx="0" cy="858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40" name="Line 18"/>
          <p:cNvSpPr>
            <a:spLocks noChangeShapeType="1"/>
          </p:cNvSpPr>
          <p:nvPr/>
        </p:nvSpPr>
        <p:spPr bwMode="auto">
          <a:xfrm flipV="1">
            <a:off x="5842000" y="3152775"/>
            <a:ext cx="163513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41" name="Text Box 19"/>
          <p:cNvSpPr txBox="1">
            <a:spLocks noChangeArrowheads="1"/>
          </p:cNvSpPr>
          <p:nvPr/>
        </p:nvSpPr>
        <p:spPr bwMode="auto">
          <a:xfrm>
            <a:off x="1724025" y="3603625"/>
            <a:ext cx="430213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b="0"/>
              <a:t>4.8</a:t>
            </a:r>
          </a:p>
          <a:p>
            <a:endParaRPr lang="es-UY" sz="1200" b="0"/>
          </a:p>
          <a:p>
            <a:endParaRPr lang="es-UY" sz="1200" b="0"/>
          </a:p>
          <a:p>
            <a:endParaRPr lang="es-UY" sz="1200" b="0"/>
          </a:p>
          <a:p>
            <a:endParaRPr lang="es-UY" sz="1200" b="0"/>
          </a:p>
          <a:p>
            <a:endParaRPr lang="es-UY" sz="1200" b="0"/>
          </a:p>
          <a:p>
            <a:r>
              <a:rPr lang="es-UY" b="0"/>
              <a:t>2.8</a:t>
            </a:r>
            <a:endParaRPr lang="es-ES" b="0"/>
          </a:p>
        </p:txBody>
      </p:sp>
      <p:sp>
        <p:nvSpPr>
          <p:cNvPr id="52242" name="Text Box 20"/>
          <p:cNvSpPr txBox="1">
            <a:spLocks noChangeArrowheads="1"/>
          </p:cNvSpPr>
          <p:nvPr/>
        </p:nvSpPr>
        <p:spPr bwMode="auto">
          <a:xfrm>
            <a:off x="3578225" y="4983163"/>
            <a:ext cx="4302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b="0"/>
              <a:t>1.7</a:t>
            </a:r>
          </a:p>
          <a:p>
            <a:endParaRPr lang="es-UY" b="0"/>
          </a:p>
          <a:p>
            <a:endParaRPr lang="es-UY" b="0"/>
          </a:p>
          <a:p>
            <a:r>
              <a:rPr lang="es-UY" b="0"/>
              <a:t>0.7</a:t>
            </a:r>
            <a:endParaRPr lang="es-ES" b="0"/>
          </a:p>
        </p:txBody>
      </p:sp>
      <p:sp>
        <p:nvSpPr>
          <p:cNvPr id="52243" name="Text Box 21"/>
          <p:cNvSpPr txBox="1">
            <a:spLocks noChangeArrowheads="1"/>
          </p:cNvSpPr>
          <p:nvPr/>
        </p:nvSpPr>
        <p:spPr bwMode="auto">
          <a:xfrm>
            <a:off x="5487988" y="3111500"/>
            <a:ext cx="4302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b="0"/>
              <a:t>6.0</a:t>
            </a:r>
          </a:p>
          <a:p>
            <a:endParaRPr lang="es-UY" b="0"/>
          </a:p>
          <a:p>
            <a:endParaRPr lang="es-UY" b="0"/>
          </a:p>
          <a:p>
            <a:r>
              <a:rPr lang="es-UY" b="0"/>
              <a:t>4.3</a:t>
            </a:r>
            <a:endParaRPr lang="es-ES" b="0"/>
          </a:p>
        </p:txBody>
      </p:sp>
      <p:sp>
        <p:nvSpPr>
          <p:cNvPr id="52244" name="Text Box 22"/>
          <p:cNvSpPr txBox="1">
            <a:spLocks noChangeArrowheads="1"/>
          </p:cNvSpPr>
          <p:nvPr/>
        </p:nvSpPr>
        <p:spPr bwMode="auto">
          <a:xfrm>
            <a:off x="1419225" y="2319338"/>
            <a:ext cx="1095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/>
          </a:p>
          <a:p>
            <a:r>
              <a:rPr lang="es-UY"/>
              <a:t>Nº eventos</a:t>
            </a:r>
          </a:p>
          <a:p>
            <a:r>
              <a:rPr lang="es-UY"/>
              <a:t>100 ptes </a:t>
            </a:r>
          </a:p>
          <a:p>
            <a:r>
              <a:rPr lang="es-UY"/>
              <a:t> año</a:t>
            </a:r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Text Box 9"/>
          <p:cNvSpPr txBox="1">
            <a:spLocks noGrp="1"/>
          </p:cNvSpPr>
          <p:nvPr>
            <p:ph type="title"/>
          </p:nvPr>
        </p:nvSpPr>
        <p:spPr>
          <a:xfrm>
            <a:off x="469900" y="561975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es-UY" sz="2000" b="1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¿ Debemos incluir en el PSR a los pacientes mayores de 70 años, en etapa IIIA sin proteinuria y con diagnóstico de NAE?</a:t>
            </a:r>
            <a:br>
              <a:rPr lang="es-UY" sz="2000" b="1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</a:br>
            <a:r>
              <a:rPr lang="es-UY" sz="2000" b="1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/>
            </a:r>
            <a:br>
              <a:rPr lang="es-UY" sz="2000" b="1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</a:br>
            <a:r>
              <a:rPr lang="es-UY" sz="1600" b="1" smtClean="0">
                <a:solidFill>
                  <a:schemeClr val="hlink"/>
                </a:solidFill>
                <a:latin typeface="Arial" charset="0"/>
                <a:cs typeface="Calibri" pitchFamily="34" charset="0"/>
                <a:sym typeface="Arial" charset="0"/>
              </a:rPr>
              <a:t>N 2470 pacientes (11.5%)</a:t>
            </a:r>
            <a:r>
              <a:rPr lang="es-UY" sz="1600" b="1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 </a:t>
            </a:r>
            <a:endParaRPr lang="es-ES" sz="2000" b="1" smtClean="0">
              <a:solidFill>
                <a:srgbClr val="000000"/>
              </a:solidFill>
              <a:latin typeface="Arial" charset="0"/>
              <a:cs typeface="Calibri" pitchFamily="34" charset="0"/>
              <a:sym typeface="Arial" charset="0"/>
            </a:endParaRP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34950" y="2116138"/>
          <a:ext cx="8366125" cy="4100512"/>
        </p:xfrm>
        <a:graphic>
          <a:graphicData uri="http://schemas.openxmlformats.org/presentationml/2006/ole">
            <p:oleObj spid="_x0000_s71685" r:id="rId3" imgW="9175320" imgH="4497120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es-UY" sz="2000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El 40% de los pacientes ingresados a TRR en 2017 estaban en el PSR</a:t>
            </a:r>
            <a:endParaRPr lang="es-ES" sz="2000" smtClean="0">
              <a:solidFill>
                <a:srgbClr val="000000"/>
              </a:solidFill>
              <a:latin typeface="Arial" charset="0"/>
              <a:cs typeface="Calibri" pitchFamily="34" charset="0"/>
              <a:sym typeface="Arial" charset="0"/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92113" y="1730375"/>
          <a:ext cx="8294687" cy="4332288"/>
        </p:xfrm>
        <a:graphic>
          <a:graphicData uri="http://schemas.openxmlformats.org/presentationml/2006/ole">
            <p:oleObj spid="_x0000_s63491" name="Gráfico" r:id="rId3" imgW="8772557" imgH="6657912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Text Box 2"/>
          <p:cNvSpPr txBox="1"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s-UY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Porcentaje de pacientes con control nefrológico mayor de 1 año previo al ingreso a TRR a nivel nacional.</a:t>
            </a:r>
            <a:br>
              <a:rPr lang="es-UY" sz="24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s-UY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(fuente de datos RUD y PSR período 2013 - 2017)</a:t>
            </a:r>
            <a:endParaRPr lang="es-ES" sz="18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68313" y="1628775"/>
          <a:ext cx="4038600" cy="2181225"/>
        </p:xfrm>
        <a:graphic>
          <a:graphicData uri="http://schemas.openxmlformats.org/presentationml/2006/ole">
            <p:oleObj spid="_x0000_s64515" name="Gráfico" r:id="rId3" imgW="4038679" imgH="2181333" progId="MSGraph.Chart.8">
              <p:embed followColorScheme="full"/>
            </p:oleObj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3438" y="1628775"/>
          <a:ext cx="4038600" cy="2181225"/>
        </p:xfrm>
        <a:graphic>
          <a:graphicData uri="http://schemas.openxmlformats.org/presentationml/2006/ole">
            <p:oleObj spid="_x0000_s64516" name="Gráfico" r:id="rId4" imgW="4038679" imgH="2181333" progId="MSGraph.Chart.8">
              <p:embed followColorScheme="full"/>
            </p:oleObj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68313" y="4005263"/>
          <a:ext cx="4032250" cy="2187575"/>
        </p:xfrm>
        <a:graphic>
          <a:graphicData uri="http://schemas.openxmlformats.org/presentationml/2006/ole">
            <p:oleObj spid="_x0000_s64517" name="Gráfico" r:id="rId5" imgW="4038679" imgH="2190781" progId="MSGraph.Chart.8">
              <p:embed followColorScheme="full"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4643438" y="4005263"/>
          <a:ext cx="4032250" cy="2187575"/>
        </p:xfrm>
        <a:graphic>
          <a:graphicData uri="http://schemas.openxmlformats.org/presentationml/2006/ole">
            <p:oleObj spid="_x0000_s64518" name="Gráfico" r:id="rId6" imgW="4038679" imgH="2190781" progId="MSGraph.Chart.8">
              <p:embed followColorScheme="full"/>
            </p:oleObj>
          </a:graphicData>
        </a:graphic>
      </p:graphicFrame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611188" y="2133600"/>
            <a:ext cx="319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200" b="0">
                <a:solidFill>
                  <a:schemeClr val="tx1"/>
                </a:solidFill>
              </a:rPr>
              <a:t>%</a:t>
            </a:r>
            <a:endParaRPr lang="es-ES" sz="1200" b="0">
              <a:solidFill>
                <a:schemeClr val="tx1"/>
              </a:solidFill>
            </a:endParaRPr>
          </a:p>
        </p:txBody>
      </p:sp>
      <p:sp>
        <p:nvSpPr>
          <p:cNvPr id="64521" name="Text Box 8"/>
          <p:cNvSpPr txBox="1">
            <a:spLocks noChangeArrowheads="1"/>
          </p:cNvSpPr>
          <p:nvPr/>
        </p:nvSpPr>
        <p:spPr bwMode="auto">
          <a:xfrm>
            <a:off x="2771775" y="2060575"/>
            <a:ext cx="7064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100">
                <a:solidFill>
                  <a:schemeClr val="tx1"/>
                </a:solidFill>
              </a:rPr>
              <a:t>P &lt; 0.05</a:t>
            </a:r>
            <a:endParaRPr lang="es-ES" sz="1100">
              <a:solidFill>
                <a:schemeClr val="tx1"/>
              </a:solidFill>
            </a:endParaRPr>
          </a:p>
        </p:txBody>
      </p:sp>
      <p:sp>
        <p:nvSpPr>
          <p:cNvPr id="64522" name="Text Box 9"/>
          <p:cNvSpPr txBox="1">
            <a:spLocks noChangeArrowheads="1"/>
          </p:cNvSpPr>
          <p:nvPr/>
        </p:nvSpPr>
        <p:spPr bwMode="auto">
          <a:xfrm>
            <a:off x="5940425" y="2276475"/>
            <a:ext cx="7064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100">
                <a:solidFill>
                  <a:schemeClr val="tx1"/>
                </a:solidFill>
              </a:rPr>
              <a:t>P &lt; 0.05</a:t>
            </a:r>
            <a:endParaRPr lang="es-ES" sz="1100">
              <a:solidFill>
                <a:schemeClr val="tx1"/>
              </a:solidFill>
            </a:endParaRPr>
          </a:p>
        </p:txBody>
      </p:sp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4787900" y="2133600"/>
            <a:ext cx="319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200" b="0">
                <a:solidFill>
                  <a:schemeClr val="tx1"/>
                </a:solidFill>
              </a:rPr>
              <a:t>%</a:t>
            </a:r>
            <a:endParaRPr lang="es-ES" sz="1200" b="0">
              <a:solidFill>
                <a:schemeClr val="tx1"/>
              </a:solidFill>
            </a:endParaRPr>
          </a:p>
        </p:txBody>
      </p:sp>
      <p:sp>
        <p:nvSpPr>
          <p:cNvPr id="64524" name="Text Box 11"/>
          <p:cNvSpPr txBox="1">
            <a:spLocks noChangeArrowheads="1"/>
          </p:cNvSpPr>
          <p:nvPr/>
        </p:nvSpPr>
        <p:spPr bwMode="auto">
          <a:xfrm>
            <a:off x="1908175" y="4508500"/>
            <a:ext cx="6302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100">
                <a:solidFill>
                  <a:schemeClr val="tx1"/>
                </a:solidFill>
              </a:rPr>
              <a:t>P&lt;0.05</a:t>
            </a:r>
            <a:endParaRPr lang="es-ES" sz="1100">
              <a:solidFill>
                <a:schemeClr val="tx1"/>
              </a:solidFill>
            </a:endParaRPr>
          </a:p>
        </p:txBody>
      </p:sp>
      <p:sp>
        <p:nvSpPr>
          <p:cNvPr id="64525" name="Text Box 12"/>
          <p:cNvSpPr txBox="1">
            <a:spLocks noChangeArrowheads="1"/>
          </p:cNvSpPr>
          <p:nvPr/>
        </p:nvSpPr>
        <p:spPr bwMode="auto">
          <a:xfrm>
            <a:off x="4840288" y="4457700"/>
            <a:ext cx="319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200" b="0">
                <a:solidFill>
                  <a:schemeClr val="tx1"/>
                </a:solidFill>
              </a:rPr>
              <a:t>%</a:t>
            </a:r>
            <a:endParaRPr lang="es-ES" sz="1200" b="0">
              <a:solidFill>
                <a:schemeClr val="tx1"/>
              </a:solidFill>
            </a:endParaRPr>
          </a:p>
        </p:txBody>
      </p:sp>
      <p:sp>
        <p:nvSpPr>
          <p:cNvPr id="64526" name="Text Box 13"/>
          <p:cNvSpPr txBox="1">
            <a:spLocks noChangeArrowheads="1"/>
          </p:cNvSpPr>
          <p:nvPr/>
        </p:nvSpPr>
        <p:spPr bwMode="auto">
          <a:xfrm>
            <a:off x="5940425" y="4652963"/>
            <a:ext cx="66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100">
                <a:solidFill>
                  <a:schemeClr val="tx1"/>
                </a:solidFill>
              </a:rPr>
              <a:t>P&lt; 0.05</a:t>
            </a:r>
            <a:endParaRPr lang="es-ES" sz="1100">
              <a:solidFill>
                <a:schemeClr val="tx1"/>
              </a:solidFill>
            </a:endParaRPr>
          </a:p>
        </p:txBody>
      </p:sp>
      <p:sp>
        <p:nvSpPr>
          <p:cNvPr id="64527" name="Text Box 14"/>
          <p:cNvSpPr txBox="1">
            <a:spLocks noChangeArrowheads="1"/>
          </p:cNvSpPr>
          <p:nvPr/>
        </p:nvSpPr>
        <p:spPr bwMode="auto">
          <a:xfrm>
            <a:off x="592138" y="4386263"/>
            <a:ext cx="319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200" b="0">
                <a:solidFill>
                  <a:schemeClr val="tx1"/>
                </a:solidFill>
              </a:rPr>
              <a:t>%</a:t>
            </a:r>
            <a:endParaRPr lang="es-ES" sz="1200" b="0">
              <a:solidFill>
                <a:schemeClr val="tx1"/>
              </a:solidFill>
            </a:endParaRPr>
          </a:p>
        </p:txBody>
      </p:sp>
      <p:sp>
        <p:nvSpPr>
          <p:cNvPr id="64528" name="Text Box 15"/>
          <p:cNvSpPr txBox="1">
            <a:spLocks noChangeArrowheads="1"/>
          </p:cNvSpPr>
          <p:nvPr/>
        </p:nvSpPr>
        <p:spPr bwMode="auto">
          <a:xfrm>
            <a:off x="592138" y="6235700"/>
            <a:ext cx="804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>
                <a:solidFill>
                  <a:schemeClr val="tx1"/>
                </a:solidFill>
              </a:rPr>
              <a:t>Las principales diferencias se ven entre ASSE y IAMPP tanto en Montevideo como en Interior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401638"/>
            <a:ext cx="8118475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092200" y="5035550"/>
            <a:ext cx="6345238" cy="436563"/>
          </a:xfrm>
          <a:prstGeom prst="rect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138" y="1897063"/>
            <a:ext cx="49022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AutoShape 6" descr="Image result for emma schwed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s-ES" b="0"/>
          </a:p>
        </p:txBody>
      </p:sp>
      <p:sp>
        <p:nvSpPr>
          <p:cNvPr id="20500" name="AutoShape 8" descr="Image result for emma schwed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s-ES" b="0"/>
          </a:p>
        </p:txBody>
      </p:sp>
      <p:sp>
        <p:nvSpPr>
          <p:cNvPr id="20501" name="AutoShape 10" descr="Image result for emma schwed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s-ES" b="0"/>
          </a:p>
        </p:txBody>
      </p:sp>
      <p:pic>
        <p:nvPicPr>
          <p:cNvPr id="20502" name="Picture 12" descr="Em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92263"/>
            <a:ext cx="316388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13" descr="Mazzuc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" y="3978275"/>
            <a:ext cx="27320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4" name="Text Box 15"/>
          <p:cNvSpPr txBox="1">
            <a:spLocks noChangeArrowheads="1"/>
          </p:cNvSpPr>
          <p:nvPr/>
        </p:nvSpPr>
        <p:spPr bwMode="auto">
          <a:xfrm>
            <a:off x="1050925" y="320675"/>
            <a:ext cx="7523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2800"/>
              <a:t>El PSR fue creado en octubre de 2004 para </a:t>
            </a:r>
          </a:p>
          <a:p>
            <a:r>
              <a:rPr lang="es-UY" sz="2800"/>
              <a:t>mejorar la calidad de asistencia de la ERC</a:t>
            </a:r>
            <a:endParaRPr lang="es-ES" sz="2800"/>
          </a:p>
        </p:txBody>
      </p:sp>
      <p:grpSp>
        <p:nvGrpSpPr>
          <p:cNvPr id="20505" name="Group 76"/>
          <p:cNvGrpSpPr>
            <a:grpSpLocks/>
          </p:cNvGrpSpPr>
          <p:nvPr/>
        </p:nvGrpSpPr>
        <p:grpSpPr bwMode="auto">
          <a:xfrm>
            <a:off x="7545388" y="5408613"/>
            <a:ext cx="1274762" cy="1260475"/>
            <a:chOff x="1791" y="2478"/>
            <a:chExt cx="499" cy="408"/>
          </a:xfrm>
        </p:grpSpPr>
        <p:graphicFrame>
          <p:nvGraphicFramePr>
            <p:cNvPr id="20497" name="Object 77"/>
            <p:cNvGraphicFramePr>
              <a:graphicFrameLocks noChangeAspect="1"/>
            </p:cNvGraphicFramePr>
            <p:nvPr/>
          </p:nvGraphicFramePr>
          <p:xfrm>
            <a:off x="1818" y="2478"/>
            <a:ext cx="472" cy="408"/>
          </p:xfrm>
          <a:graphic>
            <a:graphicData uri="http://schemas.openxmlformats.org/presentationml/2006/ole">
              <p:oleObj spid="_x0000_s20497" name="Fotografía de Photo Editor" r:id="rId6" imgW="5210902" imgH="3323810" progId="">
                <p:embed/>
              </p:oleObj>
            </a:graphicData>
          </a:graphic>
        </p:graphicFrame>
        <p:sp>
          <p:nvSpPr>
            <p:cNvPr id="30" name="Rectangle 78"/>
            <p:cNvSpPr>
              <a:spLocks noChangeArrowheads="1"/>
            </p:cNvSpPr>
            <p:nvPr/>
          </p:nvSpPr>
          <p:spPr bwMode="auto">
            <a:xfrm>
              <a:off x="1791" y="2478"/>
              <a:ext cx="499" cy="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UY" sz="1100" ker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/>
                </a:rPr>
                <a:t>PNSR</a:t>
              </a:r>
              <a:endParaRPr lang="en-US" sz="1100" ker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0"/>
            <a:ext cx="530225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3873500"/>
            <a:ext cx="394335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AutoShape 5" descr="Image result for esperanza de vida en urugua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b="0"/>
          </a:p>
        </p:txBody>
      </p:sp>
      <p:pic>
        <p:nvPicPr>
          <p:cNvPr id="7578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0725" y="4556125"/>
            <a:ext cx="4127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4930775" y="4203700"/>
            <a:ext cx="351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/>
              <a:t>Esperanza de vida Uruguay (2000-2017)</a:t>
            </a:r>
            <a:endParaRPr lang="es-ES"/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439738" y="3508375"/>
            <a:ext cx="345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/>
              <a:t>Riesgo Competitivo entre Muerte e IRE</a:t>
            </a:r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82" name="Group 122"/>
          <p:cNvGraphicFramePr>
            <a:graphicFrameLocks noGrp="1"/>
          </p:cNvGraphicFramePr>
          <p:nvPr/>
        </p:nvGraphicFramePr>
        <p:xfrm>
          <a:off x="571500" y="341313"/>
          <a:ext cx="7839075" cy="6516687"/>
        </p:xfrm>
        <a:graphic>
          <a:graphicData uri="http://schemas.openxmlformats.org/drawingml/2006/table">
            <a:tbl>
              <a:tblPr/>
              <a:tblGrid>
                <a:gridCol w="1866900"/>
                <a:gridCol w="1970088"/>
                <a:gridCol w="2076450"/>
                <a:gridCol w="1925637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ADRIANA  PASTORINO FERNANDEZ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EMMA CARMEN SCHWEDT CELIBERTI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AMELIA ROCHA CONDE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NANCY ARACELLI PERG FUMEAUX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ADRIANA  VAGNONI SILBA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FEDERICO EDUARDO GARCIA REY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ASUNCION ALVAREZ MOSQUERA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NANCY STELLA DE SOUZA ARTIA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ADRIANA MARY SALVIDIO CARRERA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FRANCISCO NICOALS LACORDELLE LEITES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CARLOTA GONZALEZ BEDAT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NATALIA LAURA DELL OCA MAGGIO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ALEJANDRA V. CANON GALUSSO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GLADYS VERONICA LAMADRID LOPEZ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CAROLINA VENER TOULIER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NELLY MARCELA DAGLIO RODANO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ALEJANDRO  FERREIRO FUENTES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GRACIELA  SUAREZ SACCO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CECILIA TOGNOLA FIRPO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NORA HELENA BONETTI FERNANDEZ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ALFREDO  MARRA DIANA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GRACIELA HAYDEE BALDOVINO PIOLI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CRISTINA SEHABIEGUE OLIVERA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ORLANDO ADOLFO CANZANI VEGH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ALFREDO ARTURO MAINO JOURDAN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GUILLERMO ARMAND GARRA MADRID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DEL PILAR  VARELA VIÑUELA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OSCAR ALBERTO NOBOA ALDECOA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ALICIA MARGARITA PETRAGLIA DALIER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GUILLERMO D RODRIGUEZ AGUILERA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ENRIQUETA CARBONELL RAVENNA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PABLO GERMAN RIOS SARRO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ANA KARINA SUBIZA PRIETO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HENA MARIA CAORSI DE LA PUENTE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GABRIELA OTTATI GAMENARA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PABLO MANUEL AMBROSONI MIRO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ANA LUCIA VEROCAY FRAGA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INES ROSA OLAIZOLA OTTONELLO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MERCEDES CHA GHIGLIA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PATRICIA  CUÑA LIMA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ANA MARIA COTELO ZIROLLO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JACQUELINE  NALERIO VARELA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OFELIA URCHIPIA CATSOURIS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PATRICIA ESTELA DOMINGUEZ AZCURRIAN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ANA MARIA DIAZ LUZARDO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JOSE M. SANTIAGO RODRIGUEZ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VICTORIA RABAZA MARTINEZ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PAULA  GAURONAS LISSMANN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ANA MARIA VARELA PERCOVICH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JOSE MARIA VALIÑO MAESO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VIRGINIA ETCHEGARAY COLLAZO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RAUL JOSE JACOBO MIZRAJI VILLALBA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ANALIA  RIOS RODRIGUEZ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JUAN CARLOS DIAZ SALVIA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VIRGINIA MATONTE CANTERO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RICARDO A. SILVARIÑO DI RAGO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ANDREA BANINA COPPA BELMONTE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JUAN CARLOS LUJAN PEREYRA BASILE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MARIANA  BANCHERO FERNANDEZ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ROSA MABEL FERREIROS PERDOMO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ANDRES J URRESTARAZU FERNANDEZ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JUAN FRANCISCO GARCIA AUSTT OTERO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MARIANA  SOTTOLANO REYES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ROSSANA  CORDRO VALENZUELA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CARMEN IRIDES SOCA GUARNIERI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JUAN MANUEL FERNANDEZ CEAN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MARIANA ANDREA SEIJA ALVES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ROXANA ANABELLA RODRIGUEZ FONTES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CAROLINA  ZOMAR GABRIEL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LARUA  MIEDZOVVICZ LIJTENSTEIN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MARIANELA  PASTORE PEREYRA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RUBEN JAVIER COITIÑO ROSA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CECILIA  BACCINO ALBORNOZ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LAURA  SOLA SCHNIR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MARIELA  ODRIOZOLA MENDINA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SANDRA  IGLESIAS HERNANDEZ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CECILIA IVONNE BURGOS FRUNIZ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LAURA ELENA MANZO MENDEZ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MARTA CAROLINA MIMBACAS GUERRA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SERGIO  LOPEZ BUZZO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CRISTINA  VERDAGUER PEREZ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LILIANA YOLANDA MARIA GADOLA BERGARA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MARTA INES LANE LLOPART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SILVANA RAQUEL GIMENEZ CALVETE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CRISTINA TERESA FERNANDEZ VENTOSO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LUIS ANTONIO VILARDO CAIROLI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MARTA NIDIA PEREIRA PALLAS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SOFIA MARIA SAN ROMAN SANCHEZ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DANIELA  MARINI MAZZULLO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LYDIA INES ZAMPEDRI MURARA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MARY LILIAN ANTUNEZ ARAUJO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SOLEDAD  BROVIA CARDOZO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DANILO FABIAN MACHADO MARTINEZ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MAIRA ISABEL RODRIGUEZ UMPIERREZ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MELANIA ADRINE KURDIAN BARSUMIAN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SOLEDAD  DUQUE BEJEREZ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DAVID  MILLER CORREA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MARCOS ARISTIDES ARENA VILALBA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MILTON ESTEBAN RIOS FERREIRA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SUSANA BEATRIZ GONZALEZ RODRIGUEZ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DIEGO JAIME TOBAL LOPEZ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 GARCIA TAIBO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MONICA - LABELLA FERNANDEZ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SYLVIA - BALARDINI PERRONI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ELIDA  CASTELO DELPRESTITO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MARIA A. CHICHET SALVATORE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MONICA GRACIELA BERTIZ NUÑEZ DE MORAES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SYLVIA  BOGHOSSIAN KECHICHIAN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104775" marR="0" lvl="0" indent="-1047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s-E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WALTER MAURICIO GAURONAS WAGNER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VIRGINIA ELENA MASSOBRIO NODAR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TERESITA ENRIQUETA LLOPART FORNE</a:t>
                      </a:r>
                    </a:p>
                  </a:txBody>
                  <a:tcPr marL="82945" marR="82945" marT="41473" marB="4147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914" name="Text Box 115"/>
          <p:cNvSpPr txBox="1">
            <a:spLocks noChangeArrowheads="1"/>
          </p:cNvSpPr>
          <p:nvPr/>
        </p:nvSpPr>
        <p:spPr bwMode="auto">
          <a:xfrm>
            <a:off x="608013" y="0"/>
            <a:ext cx="822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UY"/>
              <a:t>NEFRÓLOGOS QUE HACEN POSIBLE EL PROGRAMA DE SALUD RENAL 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Grp="1"/>
          </p:cNvSpPr>
          <p:nvPr>
            <p:ph type="title" idx="4294967295"/>
          </p:nvPr>
        </p:nvSpPr>
        <p:spPr>
          <a:xfrm>
            <a:off x="587375" y="-260350"/>
            <a:ext cx="8229600" cy="1143000"/>
          </a:xfrm>
        </p:spPr>
        <p:txBody>
          <a:bodyPr/>
          <a:lstStyle/>
          <a:p>
            <a:r>
              <a:rPr lang="es-UY" sz="1800" b="1" smtClean="0">
                <a:latin typeface="Arial" charset="0"/>
                <a:cs typeface="Arial" charset="0"/>
              </a:rPr>
              <a:t>I)  PREVENCIÓN PRIMARIA. EDUCACIÓN A LA POBLACIÓN EN EL CONTROL DE FACTORES DE RIESGO VASCULAR Y RENAL</a:t>
            </a:r>
            <a:endParaRPr lang="es-ES" sz="1800" b="1" smtClean="0">
              <a:latin typeface="Arial" charset="0"/>
              <a:cs typeface="Arial" charset="0"/>
            </a:endParaRP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882650"/>
            <a:ext cx="25590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876300"/>
            <a:ext cx="25527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2575" y="2351088"/>
            <a:ext cx="6297613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1392238" y="4654550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>
            <a:off x="1365250" y="534987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>
            <a:off x="1419225" y="5842000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21512" name="Line 13"/>
          <p:cNvSpPr>
            <a:spLocks noChangeShapeType="1"/>
          </p:cNvSpPr>
          <p:nvPr/>
        </p:nvSpPr>
        <p:spPr bwMode="auto">
          <a:xfrm>
            <a:off x="1392238" y="6208713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21513" name="AutoShape 15" descr="Image result for DIA MUNDIAL DEL RIÑ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b="0"/>
          </a:p>
        </p:txBody>
      </p:sp>
      <p:sp>
        <p:nvSpPr>
          <p:cNvPr id="21514" name="AutoShape 17" descr="Image result for DIA MUNDIAL DEL RIÑ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b="0"/>
          </a:p>
        </p:txBody>
      </p:sp>
      <p:sp>
        <p:nvSpPr>
          <p:cNvPr id="21515" name="AutoShape 19" descr="Image result for DIA MUNDIAL DEL RIÑ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b="0"/>
          </a:p>
        </p:txBody>
      </p:sp>
      <p:pic>
        <p:nvPicPr>
          <p:cNvPr id="21516" name="Picture 20" descr="log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3463" y="939800"/>
            <a:ext cx="17938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21"/>
          <p:cNvSpPr txBox="1">
            <a:spLocks noChangeArrowheads="1"/>
          </p:cNvSpPr>
          <p:nvPr/>
        </p:nvSpPr>
        <p:spPr bwMode="auto">
          <a:xfrm>
            <a:off x="3500438" y="2101850"/>
            <a:ext cx="233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UY" sz="2000">
                <a:solidFill>
                  <a:srgbClr val="FF0000"/>
                </a:solidFill>
              </a:rPr>
              <a:t>¿ ALCANZA ?</a:t>
            </a:r>
            <a:endParaRPr lang="es-E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038" y="293688"/>
            <a:ext cx="36830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3956050"/>
            <a:ext cx="53895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779963"/>
            <a:ext cx="535463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538" y="2862263"/>
            <a:ext cx="433863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Image result for obesid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7125" y="4114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Oval 11"/>
          <p:cNvSpPr>
            <a:spLocks noChangeArrowheads="1"/>
          </p:cNvSpPr>
          <p:nvPr/>
        </p:nvSpPr>
        <p:spPr bwMode="auto">
          <a:xfrm>
            <a:off x="5486400" y="1309688"/>
            <a:ext cx="1760538" cy="3000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b="0"/>
          </a:p>
        </p:txBody>
      </p:sp>
      <p:sp>
        <p:nvSpPr>
          <p:cNvPr id="49159" name="Text Box 12"/>
          <p:cNvSpPr txBox="1">
            <a:spLocks noChangeArrowheads="1"/>
          </p:cNvSpPr>
          <p:nvPr/>
        </p:nvSpPr>
        <p:spPr bwMode="auto">
          <a:xfrm>
            <a:off x="1068388" y="790575"/>
            <a:ext cx="3524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UY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Control de la </a:t>
            </a:r>
          </a:p>
          <a:p>
            <a:pPr>
              <a:defRPr/>
            </a:pPr>
            <a:r>
              <a:rPr lang="es-UY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Obesidad es </a:t>
            </a:r>
          </a:p>
          <a:p>
            <a:pPr>
              <a:defRPr/>
            </a:pPr>
            <a:r>
              <a:rPr lang="es-UY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principal medida</a:t>
            </a:r>
          </a:p>
          <a:p>
            <a:pPr>
              <a:defRPr/>
            </a:pPr>
            <a:r>
              <a:rPr lang="es-UY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Costo-efectiva</a:t>
            </a:r>
            <a:endParaRPr lang="es-ES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808038"/>
            <a:ext cx="8067675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863600" y="300038"/>
            <a:ext cx="705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2400"/>
              <a:t>A ganar la batalla contra los factores de riesgo!</a:t>
            </a:r>
            <a:endParaRPr lang="es-ES" sz="240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5464175"/>
            <a:ext cx="22463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75" y="1692275"/>
            <a:ext cx="3378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644525" y="600075"/>
            <a:ext cx="780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2400"/>
              <a:t>II)   </a:t>
            </a:r>
            <a:r>
              <a:rPr lang="es-UY" sz="2000"/>
              <a:t>EDUCACIÓN de PACIENTES ADULTOS CON ENFERMEDADES CRÓNICAS</a:t>
            </a:r>
            <a:endParaRPr lang="es-ES" sz="2000"/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593725" y="40798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b="0"/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604838" y="4395788"/>
            <a:ext cx="6178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/>
            <a:r>
              <a:rPr lang="es-UY" sz="1600"/>
              <a:t>Nuevas Direcciones hacia la Educación de Pacientes Adultos:</a:t>
            </a:r>
          </a:p>
          <a:p>
            <a:pPr marL="266700" indent="-266700">
              <a:buFontTx/>
              <a:buAutoNum type="arabicPeriod"/>
            </a:pPr>
            <a:r>
              <a:rPr lang="es-ES" b="0"/>
              <a:t>Uso de teorías de cambios de comportamiento</a:t>
            </a:r>
          </a:p>
          <a:p>
            <a:pPr marL="266700" indent="-266700">
              <a:buFontTx/>
              <a:buAutoNum type="arabicPeriod"/>
            </a:pPr>
            <a:r>
              <a:rPr lang="es-ES" b="0"/>
              <a:t>Uso del enfoque de empoderamiento.</a:t>
            </a:r>
          </a:p>
          <a:p>
            <a:pPr marL="266700" indent="-266700">
              <a:buFontTx/>
              <a:buAutoNum type="arabicPeriod"/>
            </a:pPr>
            <a:r>
              <a:rPr lang="es-ES" b="0"/>
              <a:t>Uso del enfoque colaborativo.</a:t>
            </a:r>
          </a:p>
          <a:p>
            <a:pPr marL="266700" indent="-266700">
              <a:buFontTx/>
              <a:buAutoNum type="arabicPeriod"/>
            </a:pPr>
            <a:r>
              <a:rPr lang="es-ES" b="0"/>
              <a:t>Recordar que no son niños.</a:t>
            </a:r>
          </a:p>
          <a:p>
            <a:pPr marL="266700" indent="-266700">
              <a:buFontTx/>
              <a:buAutoNum type="arabicPeriod"/>
            </a:pPr>
            <a:r>
              <a:rPr lang="es-ES" b="0"/>
              <a:t>Enfoque participativo en las sesiones educativas.</a:t>
            </a:r>
          </a:p>
          <a:p>
            <a:pPr marL="266700" indent="-266700">
              <a:buFontTx/>
              <a:buAutoNum type="arabicPeriod"/>
            </a:pPr>
            <a:r>
              <a:rPr lang="es-ES" b="0"/>
              <a:t>Complementariedad de la educación personalizada con la educación grupal y en web.</a:t>
            </a:r>
          </a:p>
          <a:p>
            <a:pPr marL="266700" indent="-266700">
              <a:buFontTx/>
              <a:buAutoNum type="arabicPeriod"/>
            </a:pPr>
            <a:endParaRPr lang="es-ES" b="0"/>
          </a:p>
        </p:txBody>
      </p:sp>
      <p:sp>
        <p:nvSpPr>
          <p:cNvPr id="24581" name="Rectangle 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endParaRPr lang="es-ES" sz="1400" smtClean="0">
              <a:solidFill>
                <a:srgbClr val="000000"/>
              </a:solidFill>
              <a:latin typeface="Arial" charset="0"/>
              <a:cs typeface="Calibri" pitchFamily="34" charset="0"/>
              <a:sym typeface="Arial" charset="0"/>
            </a:endParaRPr>
          </a:p>
        </p:txBody>
      </p:sp>
      <p:pic>
        <p:nvPicPr>
          <p:cNvPr id="24582" name="Picture 7" descr="mobile-healthcare-a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955675"/>
            <a:ext cx="298767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es-UY" sz="2400" smtClean="0">
                <a:solidFill>
                  <a:srgbClr val="000000"/>
                </a:solidFill>
                <a:latin typeface="Arial" charset="0"/>
                <a:cs typeface="Calibri" pitchFamily="34" charset="0"/>
                <a:sym typeface="Arial" charset="0"/>
              </a:rPr>
              <a:t>III)  Educación Equipos de Salud del PNA. </a:t>
            </a:r>
            <a:endParaRPr lang="es-ES" sz="2400" smtClean="0">
              <a:solidFill>
                <a:srgbClr val="000000"/>
              </a:solidFill>
              <a:latin typeface="Arial" charset="0"/>
              <a:cs typeface="Calibri" pitchFamily="34" charset="0"/>
              <a:sym typeface="Arial" charset="0"/>
            </a:endParaRP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2427288"/>
          <a:ext cx="4038600" cy="2870200"/>
        </p:xfrm>
        <a:graphic>
          <a:graphicData uri="http://schemas.openxmlformats.org/presentationml/2006/ole">
            <p:oleObj spid="_x0000_s36869" name="Gráfico" r:id="rId3" imgW="8229568" imgH="5848381" progId="MSGraph.Chart.8">
              <p:embed followColorScheme="full"/>
            </p:oleObj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454525" y="2632075"/>
          <a:ext cx="4689475" cy="2590800"/>
        </p:xfrm>
        <a:graphic>
          <a:graphicData uri="http://schemas.openxmlformats.org/presentationml/2006/ole">
            <p:oleObj spid="_x0000_s36872" name="Gráfico" r:id="rId4" imgW="8229568" imgH="4543522" progId="MSGraph.Chart.8">
              <p:embed followColorScheme="full"/>
            </p:oleObj>
          </a:graphicData>
        </a:graphic>
      </p:graphicFrame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849313" y="1801813"/>
            <a:ext cx="788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/>
              <a:t>Porcentaje de Pacientes con IMC normal               Porcentaje de Diabéticos con HbA1c &lt; 7%</a:t>
            </a:r>
            <a:endParaRPr lang="es-ES"/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2117725" y="5678488"/>
            <a:ext cx="48117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/>
              <a:t>Pacientes derivados del PNA en el período 2006 – 2017</a:t>
            </a:r>
          </a:p>
          <a:p>
            <a:r>
              <a:rPr lang="es-UY"/>
              <a:t>Sin control nefrológico previo: 13.385</a:t>
            </a:r>
          </a:p>
          <a:p>
            <a:r>
              <a:rPr lang="es-UY"/>
              <a:t>Tendencia sin variación significativa.</a:t>
            </a:r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2971800"/>
            <a:ext cx="5183187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3881438"/>
            <a:ext cx="2279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1050925"/>
            <a:ext cx="480695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2025" y="7092950"/>
            <a:ext cx="543877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7925" y="7308850"/>
            <a:ext cx="543877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5599113" y="4805363"/>
            <a:ext cx="322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/>
              <a:t>¿Promover Creatinina </a:t>
            </a:r>
          </a:p>
          <a:p>
            <a:r>
              <a:rPr lang="es-UY"/>
              <a:t>Obligatoria en mayores de 60 años?</a:t>
            </a:r>
            <a:endParaRPr lang="es-ES"/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5540375" y="4625975"/>
            <a:ext cx="3371850" cy="103822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754063" y="331788"/>
            <a:ext cx="504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1800"/>
              <a:t>TAMIZAJE DE ERC EN EL ADULTO MAYOR. </a:t>
            </a:r>
            <a:endParaRPr lang="es-E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77838" y="1222375"/>
          <a:ext cx="7902575" cy="2435225"/>
        </p:xfrm>
        <a:graphic>
          <a:graphicData uri="http://schemas.openxmlformats.org/presentationml/2006/ole">
            <p:oleObj spid="_x0000_s47106" name="Gráfico" r:id="rId3" imgW="9801320" imgH="3019477" progId="MSGraph.Chart.8">
              <p:embed followColorScheme="full"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533400" y="3965575"/>
          <a:ext cx="7927975" cy="2501900"/>
        </p:xfrm>
        <a:graphic>
          <a:graphicData uri="http://schemas.openxmlformats.org/presentationml/2006/ole">
            <p:oleObj spid="_x0000_s47107" name="Gráfico" r:id="rId4" imgW="9839373" imgH="2848069" progId="MSGraph.Chart.8">
              <p:embed followColorScheme="full"/>
            </p:oleObj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664325" y="1279525"/>
            <a:ext cx="16398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828675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s-UY" sz="2200">
                <a:solidFill>
                  <a:schemeClr val="accent2"/>
                </a:solidFill>
                <a:latin typeface="Times New Roman" pitchFamily="18" charset="0"/>
              </a:rPr>
              <a:t>Total 20.534</a:t>
            </a:r>
            <a:endParaRPr lang="es-ES" sz="22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889125" y="4084638"/>
            <a:ext cx="16398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828675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s-UY" sz="2200">
                <a:solidFill>
                  <a:schemeClr val="accent2"/>
                </a:solidFill>
                <a:latin typeface="Times New Roman" pitchFamily="18" charset="0"/>
              </a:rPr>
              <a:t>Total 85.118</a:t>
            </a:r>
            <a:endParaRPr lang="es-ES" sz="22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93675" y="387350"/>
            <a:ext cx="864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UY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Registro de ERC</a:t>
            </a:r>
            <a:r>
              <a:rPr lang="es-UY" sz="2400"/>
              <a:t> del Programa de Salud Renal de Uruguay</a:t>
            </a:r>
            <a:endParaRPr lang="es-E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1050</Words>
  <PresentationFormat>On-screen Show (4:3)</PresentationFormat>
  <Paragraphs>250</Paragraphs>
  <Slides>21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StarSymbol</vt:lpstr>
      <vt:lpstr>Tema de Office</vt:lpstr>
      <vt:lpstr>Fotografía de Photo Editor</vt:lpstr>
      <vt:lpstr>Gráfico</vt:lpstr>
      <vt:lpstr>Programa de Salud Renal Análisis crítico de resultados e inequidades</vt:lpstr>
      <vt:lpstr>Diapositiva 2</vt:lpstr>
      <vt:lpstr>I)  PREVENCIÓN PRIMARIA. EDUCACIÓN A LA POBLACIÓN EN EL CONTROL DE FACTORES DE RIESGO VASCULAR Y RENAL</vt:lpstr>
      <vt:lpstr>Diapositiva 4</vt:lpstr>
      <vt:lpstr>Diapositiva 5</vt:lpstr>
      <vt:lpstr>Diapositiva 6</vt:lpstr>
      <vt:lpstr>III)  Educación Equipos de Salud del PNA. </vt:lpstr>
      <vt:lpstr>Diapositiva 8</vt:lpstr>
      <vt:lpstr>Diapositiva 9</vt:lpstr>
      <vt:lpstr>Diapositiva 10</vt:lpstr>
      <vt:lpstr>Sobrevida de la función Renal y de los pacientes  según época de ingreso al PSR (3 períodos)  Ajustado a edad, sexo, comorbilidad, PA, función renal y proteinuria</vt:lpstr>
      <vt:lpstr>Porcentaje de pacientes controlados al menos una vez  después de 6 meses del ingreso. Por épocas</vt:lpstr>
      <vt:lpstr>Hazard Ratio de muerte e insuficiencia renal extrema  según control nefrológico en PSR mayor a 6 meses (ajustado a edad, sexo, tabaquismo, comorbilidades, PA, función renal, proteinuria)</vt:lpstr>
      <vt:lpstr>Diapositiva 14</vt:lpstr>
      <vt:lpstr>Tasa de muerte, tasa de IRE y tasa Combinada (Nº de eventos por 100 pacientes/año) Variación entre los Grupos de Salud Renal ( Mediana, Percentil 25 y 75 )</vt:lpstr>
      <vt:lpstr>¿ Debemos incluir en el PSR a los pacientes mayores de 70 años, en etapa IIIA sin proteinuria y con diagnóstico de NAE?  N 2470 pacientes (11.5%) </vt:lpstr>
      <vt:lpstr>El 40% de los pacientes ingresados a TRR en 2017 estaban en el PSR</vt:lpstr>
      <vt:lpstr>Porcentaje de pacientes con control nefrológico mayor de 1 año previo al ingreso a TRR a nivel nacional. (fuente de datos RUD y PSR período 2013 - 2017)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Salud Renal Análisis crítico de resultados e inequidades</dc:title>
  <cp:lastModifiedBy>prios</cp:lastModifiedBy>
  <cp:revision>19</cp:revision>
  <dcterms:modified xsi:type="dcterms:W3CDTF">2019-04-12T20:28:19Z</dcterms:modified>
</cp:coreProperties>
</file>