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U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6165"/>
    <p:restoredTop sz="93682"/>
  </p:normalViewPr>
  <p:slideViewPr>
    <p:cSldViewPr snapToGrid="0" snapToObjects="1">
      <p:cViewPr varScale="1">
        <p:scale>
          <a:sx n="70" d="100"/>
          <a:sy n="70" d="100"/>
        </p:scale>
        <p:origin x="-16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UY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Hoja1!$C$6</c:f>
              <c:strCache>
                <c:ptCount val="1"/>
                <c:pt idx="0">
                  <c:v>GRUPO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Hoja1!$B$7:$B$12</c:f>
              <c:strCache>
                <c:ptCount val="6"/>
                <c:pt idx="0">
                  <c:v>Glomerulopatias</c:v>
                </c:pt>
                <c:pt idx="1">
                  <c:v>Nefropatia diabética</c:v>
                </c:pt>
                <c:pt idx="2">
                  <c:v>Nefropatía en DM-1</c:v>
                </c:pt>
                <c:pt idx="3">
                  <c:v>Nefropatía vascular</c:v>
                </c:pt>
                <c:pt idx="4">
                  <c:v>Poliquistosis Renal</c:v>
                </c:pt>
                <c:pt idx="5">
                  <c:v>Total</c:v>
                </c:pt>
              </c:strCache>
            </c:strRef>
          </c:cat>
          <c:val>
            <c:numRef>
              <c:f>Hoja1!$C$7:$C$12</c:f>
              <c:numCache>
                <c:formatCode>General</c:formatCode>
                <c:ptCount val="6"/>
                <c:pt idx="0">
                  <c:v>59</c:v>
                </c:pt>
                <c:pt idx="1">
                  <c:v>64.5</c:v>
                </c:pt>
                <c:pt idx="2">
                  <c:v>46</c:v>
                </c:pt>
                <c:pt idx="3">
                  <c:v>75</c:v>
                </c:pt>
                <c:pt idx="4">
                  <c:v>54</c:v>
                </c:pt>
                <c:pt idx="5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5B-764E-AA54-B2CE962C1B85}"/>
            </c:ext>
          </c:extLst>
        </c:ser>
        <c:ser>
          <c:idx val="1"/>
          <c:order val="1"/>
          <c:tx>
            <c:strRef>
              <c:f>Hoja1!$D$6</c:f>
              <c:strCache>
                <c:ptCount val="1"/>
                <c:pt idx="0">
                  <c:v>GRUPO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Hoja1!$B$7:$B$12</c:f>
              <c:strCache>
                <c:ptCount val="6"/>
                <c:pt idx="0">
                  <c:v>Glomerulopatias</c:v>
                </c:pt>
                <c:pt idx="1">
                  <c:v>Nefropatia diabética</c:v>
                </c:pt>
                <c:pt idx="2">
                  <c:v>Nefropatía en DM-1</c:v>
                </c:pt>
                <c:pt idx="3">
                  <c:v>Nefropatía vascular</c:v>
                </c:pt>
                <c:pt idx="4">
                  <c:v>Poliquistosis Renal</c:v>
                </c:pt>
                <c:pt idx="5">
                  <c:v>Total</c:v>
                </c:pt>
              </c:strCache>
            </c:strRef>
          </c:cat>
          <c:val>
            <c:numRef>
              <c:f>Hoja1!$D$7:$D$12</c:f>
              <c:numCache>
                <c:formatCode>General</c:formatCode>
                <c:ptCount val="6"/>
                <c:pt idx="0">
                  <c:v>52</c:v>
                </c:pt>
                <c:pt idx="1">
                  <c:v>63</c:v>
                </c:pt>
                <c:pt idx="2">
                  <c:v>45.5</c:v>
                </c:pt>
                <c:pt idx="3">
                  <c:v>74</c:v>
                </c:pt>
                <c:pt idx="4">
                  <c:v>55</c:v>
                </c:pt>
                <c:pt idx="5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5B-764E-AA54-B2CE962C1B85}"/>
            </c:ext>
          </c:extLst>
        </c:ser>
        <c:ser>
          <c:idx val="2"/>
          <c:order val="2"/>
          <c:tx>
            <c:strRef>
              <c:f>Hoja1!$E$6</c:f>
              <c:strCache>
                <c:ptCount val="1"/>
                <c:pt idx="0">
                  <c:v>GRUPO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Hoja1!$B$7:$B$12</c:f>
              <c:strCache>
                <c:ptCount val="6"/>
                <c:pt idx="0">
                  <c:v>Glomerulopatias</c:v>
                </c:pt>
                <c:pt idx="1">
                  <c:v>Nefropatia diabética</c:v>
                </c:pt>
                <c:pt idx="2">
                  <c:v>Nefropatía en DM-1</c:v>
                </c:pt>
                <c:pt idx="3">
                  <c:v>Nefropatía vascular</c:v>
                </c:pt>
                <c:pt idx="4">
                  <c:v>Poliquistosis Renal</c:v>
                </c:pt>
                <c:pt idx="5">
                  <c:v>Total</c:v>
                </c:pt>
              </c:strCache>
            </c:strRef>
          </c:cat>
          <c:val>
            <c:numRef>
              <c:f>Hoja1!$E$7:$E$12</c:f>
              <c:numCache>
                <c:formatCode>General</c:formatCode>
                <c:ptCount val="6"/>
                <c:pt idx="0">
                  <c:v>47</c:v>
                </c:pt>
                <c:pt idx="1">
                  <c:v>62</c:v>
                </c:pt>
                <c:pt idx="2">
                  <c:v>40</c:v>
                </c:pt>
                <c:pt idx="3">
                  <c:v>68</c:v>
                </c:pt>
                <c:pt idx="4">
                  <c:v>52</c:v>
                </c:pt>
                <c:pt idx="5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05B-764E-AA54-B2CE962C1B85}"/>
            </c:ext>
          </c:extLst>
        </c:ser>
        <c:gapWidth val="182"/>
        <c:axId val="27664384"/>
        <c:axId val="27665920"/>
      </c:barChart>
      <c:catAx>
        <c:axId val="2766438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27665920"/>
        <c:crosses val="autoZero"/>
        <c:auto val="1"/>
        <c:lblAlgn val="ctr"/>
        <c:lblOffset val="100"/>
      </c:catAx>
      <c:valAx>
        <c:axId val="2766592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2766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795225916871573"/>
          <c:y val="0.96106501304941072"/>
          <c:w val="0.22126477162920008"/>
          <c:h val="3.675622521122410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Y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UY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19DD371-3179-47FE-A512-95429554A824}" type="datetimeFigureOut">
              <a:rPr lang="es-UY"/>
              <a:pPr>
                <a:defRPr/>
              </a:pPr>
              <a:t>03/09/2018</a:t>
            </a:fld>
            <a:endParaRPr lang="es-U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UY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Editar los estilos de texto del patrón
Segundo nivel
Tercer nivel
Cuarto nivel
Quinto nivel</a:t>
            </a:r>
            <a:endParaRPr lang="es-UY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6F9CAC1-57B5-4C50-9A6D-2C006B57659D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7411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B29B35-D85A-4478-9C62-140512755E23}" type="slidenum">
              <a:rPr lang="es-UY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UY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D8B15-7AF0-47D2-94FF-EBA1536E1749}" type="datetimeFigureOut">
              <a:rPr lang="es-UY"/>
              <a:pPr>
                <a:defRPr/>
              </a:pPr>
              <a:t>03/09/2018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13096-E787-45F2-90ED-434BB0B32EC2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3CAA4-95E5-4A90-8EEF-4B62D8EB0FB0}" type="datetimeFigureOut">
              <a:rPr lang="es-UY"/>
              <a:pPr>
                <a:defRPr/>
              </a:pPr>
              <a:t>03/09/2018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5621F-B163-4457-8981-E4DC8E743E66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D04B-1D0D-4444-9C40-080CF80CF192}" type="datetimeFigureOut">
              <a:rPr lang="es-UY"/>
              <a:pPr>
                <a:defRPr/>
              </a:pPr>
              <a:t>03/09/2018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71E39-8C2C-4218-923F-2B93AE0ABF3C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99226-117A-4FA6-9D21-FF8DAE60C8D8}" type="datetimeFigureOut">
              <a:rPr lang="es-UY"/>
              <a:pPr>
                <a:defRPr/>
              </a:pPr>
              <a:t>03/09/2018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54BC3-BA53-42A2-91A1-791E807CDA96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B900D-3FEB-4537-856F-2536C6B2F213}" type="datetimeFigureOut">
              <a:rPr lang="es-UY"/>
              <a:pPr>
                <a:defRPr/>
              </a:pPr>
              <a:t>03/09/2018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5BE18-E4C5-4C6E-B73C-FE051801ABEA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A9F9-67D2-4057-B707-07FD910EDB13}" type="datetimeFigureOut">
              <a:rPr lang="es-UY"/>
              <a:pPr>
                <a:defRPr/>
              </a:pPr>
              <a:t>03/09/2018</a:t>
            </a:fld>
            <a:endParaRPr lang="es-U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8ACD4-19F6-4B1A-BC41-B29F5EEF0122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DB2FD-D268-4A0B-9592-C36333A62BDA}" type="datetimeFigureOut">
              <a:rPr lang="es-UY"/>
              <a:pPr>
                <a:defRPr/>
              </a:pPr>
              <a:t>03/09/2018</a:t>
            </a:fld>
            <a:endParaRPr lang="es-UY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C8041-81AA-4668-A343-D01489662DD7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76D28-5D49-4F47-AE42-808E27E30178}" type="datetimeFigureOut">
              <a:rPr lang="es-UY"/>
              <a:pPr>
                <a:defRPr/>
              </a:pPr>
              <a:t>03/09/2018</a:t>
            </a:fld>
            <a:endParaRPr lang="es-U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4FE6D-9C01-4714-BB84-D646E8A351B7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3E6C-4C42-415D-B8BF-435A8DF3E27C}" type="datetimeFigureOut">
              <a:rPr lang="es-UY"/>
              <a:pPr>
                <a:defRPr/>
              </a:pPr>
              <a:t>03/09/2018</a:t>
            </a:fld>
            <a:endParaRPr lang="es-UY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4C2C3-3027-4A0B-AA20-E5F66F80482D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63E68-2F52-4B91-91C6-A3F23BB48CCF}" type="datetimeFigureOut">
              <a:rPr lang="es-UY"/>
              <a:pPr>
                <a:defRPr/>
              </a:pPr>
              <a:t>03/09/2018</a:t>
            </a:fld>
            <a:endParaRPr lang="es-U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3B10F-6F92-42AF-92E0-E5E61B1F4F46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5B737-DD05-4225-B041-90F1178292FC}" type="datetimeFigureOut">
              <a:rPr lang="es-UY"/>
              <a:pPr>
                <a:defRPr/>
              </a:pPr>
              <a:t>03/09/2018</a:t>
            </a:fld>
            <a:endParaRPr lang="es-U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C26D4-CBB0-4C8E-9E41-03928B5897DE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Editar los estilos de texto del patrón
Segundo nivel
Tercer nivel
Cuarto nivel
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BB90E8-9540-4C85-B343-F84D01719DA4}" type="datetimeFigureOut">
              <a:rPr lang="es-UY"/>
              <a:pPr>
                <a:defRPr/>
              </a:pPr>
              <a:t>03/09/2018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470E5A-7E7A-4ABE-B7F0-B7A81CFA5F53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n 4"/>
          <p:cNvPicPr>
            <a:picLocks noChangeAspect="1"/>
          </p:cNvPicPr>
          <p:nvPr/>
        </p:nvPicPr>
        <p:blipFill>
          <a:blip r:embed="rId2"/>
          <a:srcRect t="6841" b="11401"/>
          <a:stretch>
            <a:fillRect/>
          </a:stretch>
        </p:blipFill>
        <p:spPr bwMode="auto">
          <a:xfrm>
            <a:off x="0" y="0"/>
            <a:ext cx="42497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Imagen 5"/>
          <p:cNvPicPr>
            <a:picLocks noChangeAspect="1"/>
          </p:cNvPicPr>
          <p:nvPr/>
        </p:nvPicPr>
        <p:blipFill>
          <a:blip r:embed="rId3"/>
          <a:srcRect t="16928"/>
          <a:stretch>
            <a:fillRect/>
          </a:stretch>
        </p:blipFill>
        <p:spPr bwMode="auto">
          <a:xfrm>
            <a:off x="382588" y="74613"/>
            <a:ext cx="9055100" cy="700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1"/>
          <p:cNvSpPr txBox="1">
            <a:spLocks/>
          </p:cNvSpPr>
          <p:nvPr/>
        </p:nvSpPr>
        <p:spPr bwMode="auto">
          <a:xfrm>
            <a:off x="0" y="5630863"/>
            <a:ext cx="9144000" cy="11430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endParaRPr lang="en-US">
              <a:solidFill>
                <a:schemeClr val="bg1"/>
              </a:solidFill>
              <a:latin typeface="American Typewriter"/>
              <a:ea typeface="American Typewriter"/>
              <a:cs typeface="American Typewriter"/>
            </a:endParaRPr>
          </a:p>
        </p:txBody>
      </p:sp>
      <p:sp>
        <p:nvSpPr>
          <p:cNvPr id="8" name="Rectángulo 7">
            <a:extLst>
              <a:ext uri="{FF2B5EF4-FFF2-40B4-BE49-F238E27FC236}"/>
            </a:extLst>
          </p:cNvPr>
          <p:cNvSpPr/>
          <p:nvPr/>
        </p:nvSpPr>
        <p:spPr>
          <a:xfrm>
            <a:off x="6783388" y="5892800"/>
            <a:ext cx="2303462" cy="676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14341" name="Rectángulo 8"/>
          <p:cNvSpPr>
            <a:spLocks noChangeArrowheads="1"/>
          </p:cNvSpPr>
          <p:nvPr/>
        </p:nvSpPr>
        <p:spPr bwMode="auto">
          <a:xfrm>
            <a:off x="-28575" y="5892800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Comisión Asesora de Salud Renal</a:t>
            </a:r>
          </a:p>
        </p:txBody>
      </p:sp>
      <p:pic>
        <p:nvPicPr>
          <p:cNvPr id="14342" name="Picture 5" descr="logo Facultad Maedicina alta def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1425" y="5861050"/>
            <a:ext cx="73342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Imagen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3388" y="5857875"/>
            <a:ext cx="2246312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Imagen 11"/>
          <p:cNvPicPr>
            <a:picLocks noChangeAspect="1"/>
          </p:cNvPicPr>
          <p:nvPr/>
        </p:nvPicPr>
        <p:blipFill>
          <a:blip r:embed="rId6"/>
          <a:srcRect l="14478" t="4408" r="15967" b="4179"/>
          <a:stretch>
            <a:fillRect/>
          </a:stretch>
        </p:blipFill>
        <p:spPr bwMode="auto">
          <a:xfrm>
            <a:off x="4572000" y="5892800"/>
            <a:ext cx="82867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Imagen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16563" y="5892800"/>
            <a:ext cx="11525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ángulo 13">
            <a:extLst>
              <a:ext uri="{FF2B5EF4-FFF2-40B4-BE49-F238E27FC236}"/>
            </a:extLst>
          </p:cNvPr>
          <p:cNvSpPr/>
          <p:nvPr/>
        </p:nvSpPr>
        <p:spPr>
          <a:xfrm>
            <a:off x="169863" y="3116263"/>
            <a:ext cx="8689975" cy="923925"/>
          </a:xfrm>
          <a:prstGeom prst="rect">
            <a:avLst/>
          </a:prstGeom>
          <a:solidFill>
            <a:srgbClr val="FFFFFF">
              <a:alpha val="76863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Y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EL CUIDADO NEFROLÓGICO RETRASA EL INGRESO A DIÁLISIS</a:t>
            </a:r>
            <a:endParaRPr lang="es-UY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s-UY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Silvariño R, Ríos P, </a:t>
            </a:r>
            <a:r>
              <a:rPr lang="es-ES_tradnl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Gadola</a:t>
            </a:r>
            <a:r>
              <a:rPr lang="es-ES_tradnl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L, Sola L, Lamadrid V, Ferreiro A, Saona G, </a:t>
            </a:r>
            <a:r>
              <a:rPr lang="es-ES_tradnl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Tobal</a:t>
            </a:r>
            <a:r>
              <a:rPr lang="es-ES_tradnl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D</a:t>
            </a:r>
            <a:r>
              <a:rPr lang="es-UY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0" y="6680200"/>
            <a:ext cx="9144000" cy="93663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  <a:latin typeface="American Typewriter"/>
              <a:cs typeface="American Typewriter"/>
            </a:endParaRPr>
          </a:p>
        </p:txBody>
      </p:sp>
      <p:pic>
        <p:nvPicPr>
          <p:cNvPr id="15362" name="Imagen 4"/>
          <p:cNvPicPr>
            <a:picLocks noChangeAspect="1"/>
          </p:cNvPicPr>
          <p:nvPr/>
        </p:nvPicPr>
        <p:blipFill>
          <a:blip r:embed="rId2"/>
          <a:srcRect t="16928"/>
          <a:stretch>
            <a:fillRect/>
          </a:stretch>
        </p:blipFill>
        <p:spPr bwMode="auto">
          <a:xfrm>
            <a:off x="7985125" y="5805488"/>
            <a:ext cx="109696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5">
            <a:extLst>
              <a:ext uri="{FF2B5EF4-FFF2-40B4-BE49-F238E27FC236}"/>
            </a:extLst>
          </p:cNvPr>
          <p:cNvSpPr/>
          <p:nvPr/>
        </p:nvSpPr>
        <p:spPr>
          <a:xfrm>
            <a:off x="227013" y="273050"/>
            <a:ext cx="8855075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Y" sz="20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Objetivo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Y" sz="20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Valorar si el cuidado estructurado en el PSR retrasa el ingreso a TRR.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UY" sz="2000" b="1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UY" sz="2000" b="1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Y" sz="20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Metodología</a:t>
            </a:r>
            <a:r>
              <a:rPr lang="es-UY" sz="20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UY" sz="20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Estudio retrospectivo.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UY" sz="20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Pacientes ingresados al RUD: 1-01-2005 - 31-05-2018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UY" sz="20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 clasificó la población de acuerdo a cuidados nefrológicos previos: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UY" sz="20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GRUPO 1</a:t>
            </a:r>
            <a:r>
              <a:rPr lang="es-UY" sz="20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provenientes del PSR (1/01/2005 a 31/05/2018), con permanencia ≥ 1 año y al menos un control nefrológico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UY" sz="20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GRUPO 2:</a:t>
            </a:r>
            <a:r>
              <a:rPr lang="es-UY" sz="20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no provenientes del PSR, con cuidado nefrológico ≥ 1 año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UY" sz="20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GRUPO 3:</a:t>
            </a:r>
            <a:r>
              <a:rPr lang="es-UY" sz="20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sin cuidado nefrológico previo al ingreso al RUD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UY" sz="20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 registró edad de ingreso a TRR y nefropatía.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UY" sz="2000" b="1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UY" sz="2000" b="1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Y" sz="20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Estadística</a:t>
            </a:r>
            <a:r>
              <a:rPr lang="es-UY" sz="20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UY" sz="20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Edad: mediana y percentiles 25-75.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UY" sz="20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Diferencias: Kruskal Wallis y Mann Whitney con correccion de Bonferroni</a:t>
            </a:r>
            <a:endParaRPr lang="es-UY" sz="20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852488" y="949325"/>
          <a:ext cx="7119937" cy="40624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4296">
                  <a:extLst>
                    <a:ext uri="{9D8B030D-6E8A-4147-A177-3AD203B41FA5}"/>
                  </a:extLst>
                </a:gridCol>
                <a:gridCol w="1033501">
                  <a:extLst>
                    <a:ext uri="{9D8B030D-6E8A-4147-A177-3AD203B41FA5}"/>
                  </a:extLst>
                </a:gridCol>
                <a:gridCol w="1377431">
                  <a:extLst>
                    <a:ext uri="{9D8B030D-6E8A-4147-A177-3AD203B41FA5}"/>
                  </a:extLst>
                </a:gridCol>
                <a:gridCol w="1377431">
                  <a:extLst>
                    <a:ext uri="{9D8B030D-6E8A-4147-A177-3AD203B41FA5}"/>
                  </a:extLst>
                </a:gridCol>
                <a:gridCol w="1266911">
                  <a:extLst>
                    <a:ext uri="{9D8B030D-6E8A-4147-A177-3AD203B41FA5}"/>
                  </a:extLst>
                </a:gridCol>
              </a:tblGrid>
              <a:tr h="233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UY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s-UY" sz="16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UY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s-UY" sz="16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GRUPO 1</a:t>
                      </a:r>
                      <a:endParaRPr lang="es-UY" sz="16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GRUPO 2</a:t>
                      </a:r>
                      <a:endParaRPr lang="es-UY" sz="16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GRUPO 3</a:t>
                      </a:r>
                      <a:endParaRPr lang="es-UY" sz="16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3348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Glomerulopatías</a:t>
                      </a:r>
                      <a:endParaRPr lang="es-UY" sz="16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29316" marR="129316" marT="64658" marB="646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UY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</a:t>
                      </a:r>
                      <a:endParaRPr lang="es-UY" sz="16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76</a:t>
                      </a:r>
                      <a:endParaRPr lang="es-UY" sz="16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303</a:t>
                      </a:r>
                      <a:endParaRPr lang="es-UY" sz="16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292</a:t>
                      </a:r>
                      <a:endParaRPr lang="es-UY" sz="16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33487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UY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Edad</a:t>
                      </a:r>
                      <a:r>
                        <a:rPr lang="es-UY" sz="1400" baseline="300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+</a:t>
                      </a:r>
                      <a:endParaRPr lang="es-UY" sz="16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59 (39.7-72)*</a:t>
                      </a:r>
                      <a:endParaRPr lang="es-UY" sz="16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52 (40-66)</a:t>
                      </a:r>
                      <a:endParaRPr lang="es-UY" sz="16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47 (30-63)***</a:t>
                      </a:r>
                      <a:endParaRPr lang="es-UY" sz="16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3348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Nefropatía diabética</a:t>
                      </a:r>
                      <a:endParaRPr lang="es-UY" sz="16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29316" marR="129316" marT="64658" marB="646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UY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</a:t>
                      </a:r>
                      <a:endParaRPr lang="es-UY" sz="16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210</a:t>
                      </a:r>
                      <a:endParaRPr lang="es-UY" sz="16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688</a:t>
                      </a:r>
                      <a:endParaRPr lang="es-UY" sz="16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636</a:t>
                      </a:r>
                      <a:endParaRPr lang="es-UY" sz="16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33487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UY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Edad</a:t>
                      </a:r>
                      <a:r>
                        <a:rPr lang="es-UY" sz="1400" baseline="300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+</a:t>
                      </a:r>
                      <a:endParaRPr lang="es-UY" sz="16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64.5 (56-72.2)*</a:t>
                      </a:r>
                      <a:endParaRPr lang="es-UY" sz="16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63 (54-70.7)</a:t>
                      </a:r>
                      <a:endParaRPr lang="es-UY" sz="16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62 (53-69)</a:t>
                      </a:r>
                      <a:endParaRPr lang="es-UY" sz="16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3348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Nefropatía en DM-1</a:t>
                      </a:r>
                      <a:endParaRPr lang="es-UY" sz="16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29316" marR="129316" marT="64658" marB="646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UY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</a:t>
                      </a:r>
                      <a:endParaRPr lang="es-UY" sz="16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42</a:t>
                      </a:r>
                      <a:endParaRPr lang="es-UY" sz="16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150</a:t>
                      </a:r>
                      <a:endParaRPr lang="es-UY" sz="16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100</a:t>
                      </a:r>
                      <a:endParaRPr lang="es-UY" sz="16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33487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UY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Edad</a:t>
                      </a:r>
                      <a:r>
                        <a:rPr lang="es-UY" sz="1400" baseline="300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+</a:t>
                      </a:r>
                      <a:endParaRPr lang="es-UY" sz="16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46 (35.5-58.2)</a:t>
                      </a:r>
                      <a:endParaRPr lang="es-UY" sz="16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45.5 (34.7-57.2)</a:t>
                      </a:r>
                      <a:endParaRPr lang="es-UY" sz="16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40 (29-56.7)</a:t>
                      </a:r>
                      <a:endParaRPr lang="es-UY" sz="16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3348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Nefropatía vascular</a:t>
                      </a:r>
                      <a:endParaRPr lang="es-UY" sz="16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29316" marR="129316" marT="64658" marB="646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UY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</a:t>
                      </a:r>
                      <a:endParaRPr lang="es-UY" sz="16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251</a:t>
                      </a:r>
                      <a:endParaRPr lang="es-UY" sz="16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804</a:t>
                      </a:r>
                      <a:endParaRPr lang="es-UY" sz="16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858</a:t>
                      </a:r>
                      <a:endParaRPr lang="es-UY" sz="16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33487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UY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Edad</a:t>
                      </a:r>
                      <a:r>
                        <a:rPr lang="es-UY" sz="1400" baseline="300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+</a:t>
                      </a:r>
                      <a:endParaRPr lang="es-UY" sz="16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75 (68-81)*</a:t>
                      </a:r>
                      <a:endParaRPr lang="es-UY" sz="16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74 (65-80)**</a:t>
                      </a:r>
                      <a:endParaRPr lang="es-UY" sz="16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68 (59-78)***</a:t>
                      </a:r>
                      <a:endParaRPr lang="es-UY" sz="16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3348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Poliquistosis Renal</a:t>
                      </a:r>
                      <a:endParaRPr lang="es-UY" sz="16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29316" marR="129316" marT="64658" marB="646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UY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</a:t>
                      </a:r>
                      <a:endParaRPr lang="es-UY" sz="16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51</a:t>
                      </a:r>
                      <a:endParaRPr lang="es-UY" sz="16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164</a:t>
                      </a:r>
                      <a:endParaRPr lang="es-UY" sz="16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99</a:t>
                      </a:r>
                      <a:endParaRPr lang="es-UY" sz="16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33487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UY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Edad</a:t>
                      </a:r>
                      <a:r>
                        <a:rPr lang="es-UY" sz="1400" baseline="300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+</a:t>
                      </a:r>
                      <a:endParaRPr lang="es-UY" sz="16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54 (47-65)</a:t>
                      </a:r>
                      <a:endParaRPr lang="es-UY" sz="16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55 (48-66)</a:t>
                      </a:r>
                      <a:endParaRPr lang="es-UY" sz="16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52 (43-61)***</a:t>
                      </a:r>
                      <a:endParaRPr lang="es-UY" sz="16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3348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TOTAL</a:t>
                      </a:r>
                      <a:endParaRPr lang="es-UY" sz="16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29316" marR="129316" marT="64658" marB="646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UY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</a:t>
                      </a:r>
                      <a:endParaRPr lang="es-UY" sz="16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630</a:t>
                      </a:r>
                      <a:endParaRPr lang="es-UY" sz="16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2109</a:t>
                      </a:r>
                      <a:endParaRPr lang="es-UY" sz="16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1985 </a:t>
                      </a:r>
                      <a:endParaRPr lang="es-UY" sz="16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33487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UY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Edad</a:t>
                      </a:r>
                      <a:r>
                        <a:rPr lang="es-UY" sz="1400" baseline="300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+</a:t>
                      </a:r>
                      <a:endParaRPr lang="es-UY" sz="16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68 (57-76)*</a:t>
                      </a:r>
                      <a:endParaRPr lang="es-UY" sz="16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65 (53-76)**</a:t>
                      </a:r>
                      <a:endParaRPr lang="es-UY" sz="16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61 (45-72)***</a:t>
                      </a:r>
                      <a:endParaRPr lang="es-UY" sz="16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3348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UY" sz="1400" baseline="300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+</a:t>
                      </a:r>
                      <a:r>
                        <a:rPr lang="es-UY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Mediana de edad expresada en años (Percentil 25-75)</a:t>
                      </a:r>
                      <a:endParaRPr lang="es-UY" sz="16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29316" marR="129316" marT="64658" marB="646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UY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s-UY" sz="16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33487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UY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Test de Kruskal Wallis y Mann Whitney con corrección de Bonferroni</a:t>
                      </a:r>
                      <a:endParaRPr lang="es-UY" sz="16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29316" marR="129316" marT="64658" marB="646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51448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p&lt;0.05: * G1 vs G3. ** G1 vs G2. *** G2 vs G3</a:t>
                      </a:r>
                      <a:endParaRPr lang="es-UY" sz="16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29316" marR="129316" marT="64658" marB="646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s-UY" sz="16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Book Antiqua" panose="0204060205030503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2862" marR="628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0" y="6680200"/>
            <a:ext cx="9144000" cy="93663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  <a:latin typeface="American Typewriter"/>
              <a:cs typeface="American Typewriter"/>
            </a:endParaRPr>
          </a:p>
        </p:txBody>
      </p:sp>
      <p:pic>
        <p:nvPicPr>
          <p:cNvPr id="16472" name="Imagen 5"/>
          <p:cNvPicPr>
            <a:picLocks noChangeAspect="1"/>
          </p:cNvPicPr>
          <p:nvPr/>
        </p:nvPicPr>
        <p:blipFill>
          <a:blip r:embed="rId3"/>
          <a:srcRect t="16928"/>
          <a:stretch>
            <a:fillRect/>
          </a:stretch>
        </p:blipFill>
        <p:spPr bwMode="auto">
          <a:xfrm>
            <a:off x="7985125" y="5805488"/>
            <a:ext cx="109696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73" name="Rectángulo 6"/>
          <p:cNvSpPr>
            <a:spLocks noChangeArrowheads="1"/>
          </p:cNvSpPr>
          <p:nvPr/>
        </p:nvSpPr>
        <p:spPr bwMode="auto">
          <a:xfrm>
            <a:off x="-500063" y="6076950"/>
            <a:ext cx="55864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s-UY" sz="1000" b="1">
                <a:solidFill>
                  <a:srgbClr val="000000"/>
                </a:solidFill>
                <a:ea typeface="Arial Unicode MS"/>
                <a:cs typeface="Arial Unicode MS"/>
              </a:rPr>
              <a:t>GRUPO 1</a:t>
            </a:r>
            <a:r>
              <a:rPr lang="es-UY" sz="1000">
                <a:solidFill>
                  <a:srgbClr val="000000"/>
                </a:solidFill>
                <a:ea typeface="Arial Unicode MS"/>
                <a:cs typeface="Arial Unicode MS"/>
              </a:rPr>
              <a:t>: PSR / permanencia ≥ 1 año / al menos un control nefrológico </a:t>
            </a:r>
          </a:p>
          <a:p>
            <a:pPr lvl="1"/>
            <a:r>
              <a:rPr lang="es-UY" sz="1000" b="1">
                <a:solidFill>
                  <a:srgbClr val="000000"/>
                </a:solidFill>
                <a:ea typeface="Arial Unicode MS"/>
                <a:cs typeface="Arial Unicode MS"/>
              </a:rPr>
              <a:t>GRUPO 2:</a:t>
            </a:r>
            <a:r>
              <a:rPr lang="es-UY" sz="1000">
                <a:solidFill>
                  <a:srgbClr val="000000"/>
                </a:solidFill>
                <a:ea typeface="Arial Unicode MS"/>
                <a:cs typeface="Arial Unicode MS"/>
              </a:rPr>
              <a:t> no PSR / cuidado nefrológico ≥ 1 año </a:t>
            </a:r>
          </a:p>
          <a:p>
            <a:pPr lvl="1"/>
            <a:r>
              <a:rPr lang="es-UY" sz="1000" b="1">
                <a:solidFill>
                  <a:srgbClr val="000000"/>
                </a:solidFill>
                <a:ea typeface="Arial Unicode MS"/>
                <a:cs typeface="Arial Unicode MS"/>
              </a:rPr>
              <a:t>GRUPO 3:</a:t>
            </a:r>
            <a:r>
              <a:rPr lang="es-UY" sz="1000">
                <a:solidFill>
                  <a:srgbClr val="000000"/>
                </a:solidFill>
                <a:ea typeface="Arial Unicode MS"/>
                <a:cs typeface="Arial Unicode MS"/>
              </a:rPr>
              <a:t> sin cuidado nefrológico previo ingreso al RUD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0" y="6680200"/>
            <a:ext cx="9144000" cy="93663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  <a:latin typeface="American Typewriter"/>
              <a:cs typeface="American Typewriter"/>
            </a:endParaRPr>
          </a:p>
        </p:txBody>
      </p:sp>
      <p:pic>
        <p:nvPicPr>
          <p:cNvPr id="18434" name="Imagen 4"/>
          <p:cNvPicPr>
            <a:picLocks noChangeAspect="1"/>
          </p:cNvPicPr>
          <p:nvPr/>
        </p:nvPicPr>
        <p:blipFill>
          <a:blip r:embed="rId2"/>
          <a:srcRect t="16928"/>
          <a:stretch>
            <a:fillRect/>
          </a:stretch>
        </p:blipFill>
        <p:spPr bwMode="auto">
          <a:xfrm>
            <a:off x="7985125" y="5805488"/>
            <a:ext cx="109696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áfico 5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85315" y="94371"/>
          <a:ext cx="8973367" cy="582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6">
            <a:extLst>
              <a:ext uri="{FF2B5EF4-FFF2-40B4-BE49-F238E27FC236}"/>
            </a:extLst>
          </p:cNvPr>
          <p:cNvSpPr/>
          <p:nvPr/>
        </p:nvSpPr>
        <p:spPr>
          <a:xfrm>
            <a:off x="-500744" y="6076748"/>
            <a:ext cx="5586549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Y" sz="10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GRUPO 1</a:t>
            </a:r>
            <a:r>
              <a:rPr lang="es-UY" sz="10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PSR / permanencia ≥ 1 año / al menos un control nefrológico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Y" sz="1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GRUPO 2:</a:t>
            </a:r>
            <a:r>
              <a:rPr lang="es-UY" sz="1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no PSR / cuidado nefrológico ≥ 1 año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Y" sz="10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GRUPO 3:</a:t>
            </a:r>
            <a:r>
              <a:rPr lang="es-UY" sz="10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sin cuidado nefrológico previo ingreso al RUD </a:t>
            </a:r>
          </a:p>
        </p:txBody>
      </p:sp>
      <p:sp>
        <p:nvSpPr>
          <p:cNvPr id="8" name="Rectángulo 7">
            <a:extLst>
              <a:ext uri="{FF2B5EF4-FFF2-40B4-BE49-F238E27FC236}"/>
            </a:extLst>
          </p:cNvPr>
          <p:cNvSpPr/>
          <p:nvPr/>
        </p:nvSpPr>
        <p:spPr>
          <a:xfrm>
            <a:off x="4338603" y="5452475"/>
            <a:ext cx="4667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Y" sz="10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edad</a:t>
            </a:r>
            <a:endParaRPr lang="es-UY" sz="10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438" name="CuadroTexto 9"/>
          <p:cNvSpPr txBox="1">
            <a:spLocks noChangeArrowheads="1"/>
          </p:cNvSpPr>
          <p:nvPr/>
        </p:nvSpPr>
        <p:spPr bwMode="auto">
          <a:xfrm>
            <a:off x="6985000" y="339725"/>
            <a:ext cx="18716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Y" sz="1000">
                <a:latin typeface="Calibri" pitchFamily="34" charset="0"/>
              </a:rPr>
              <a:t>p&lt;0.05: 	G1 vs G3</a:t>
            </a:r>
          </a:p>
          <a:p>
            <a:r>
              <a:rPr lang="es-UY" sz="1000">
                <a:latin typeface="Calibri" pitchFamily="34" charset="0"/>
              </a:rPr>
              <a:t>	G2 vs G2</a:t>
            </a:r>
          </a:p>
          <a:p>
            <a:r>
              <a:rPr lang="es-UY" sz="1000">
                <a:latin typeface="Calibri" pitchFamily="34" charset="0"/>
              </a:rPr>
              <a:t>	G2 vs G3</a:t>
            </a:r>
          </a:p>
        </p:txBody>
      </p:sp>
      <p:sp>
        <p:nvSpPr>
          <p:cNvPr id="18439" name="CuadroTexto 10"/>
          <p:cNvSpPr txBox="1">
            <a:spLocks noChangeArrowheads="1"/>
          </p:cNvSpPr>
          <p:nvPr/>
        </p:nvSpPr>
        <p:spPr bwMode="auto">
          <a:xfrm>
            <a:off x="6418263" y="1276350"/>
            <a:ext cx="18716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Y" sz="1000">
                <a:latin typeface="Calibri" pitchFamily="34" charset="0"/>
              </a:rPr>
              <a:t>p&lt;0.05: 	G2 vs G3</a:t>
            </a:r>
          </a:p>
        </p:txBody>
      </p:sp>
      <p:sp>
        <p:nvSpPr>
          <p:cNvPr id="18440" name="CuadroTexto 11"/>
          <p:cNvSpPr txBox="1">
            <a:spLocks noChangeArrowheads="1"/>
          </p:cNvSpPr>
          <p:nvPr/>
        </p:nvSpPr>
        <p:spPr bwMode="auto">
          <a:xfrm>
            <a:off x="7640638" y="2057400"/>
            <a:ext cx="18732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Y" sz="1000">
                <a:latin typeface="Calibri" pitchFamily="34" charset="0"/>
              </a:rPr>
              <a:t>p&lt;0.05: 	G1 vs G3</a:t>
            </a:r>
          </a:p>
          <a:p>
            <a:r>
              <a:rPr lang="es-UY" sz="1000">
                <a:latin typeface="Calibri" pitchFamily="34" charset="0"/>
              </a:rPr>
              <a:t>	G2 vs G2</a:t>
            </a:r>
          </a:p>
          <a:p>
            <a:r>
              <a:rPr lang="es-UY" sz="1000">
                <a:latin typeface="Calibri" pitchFamily="34" charset="0"/>
              </a:rPr>
              <a:t>	G2 vs G3</a:t>
            </a:r>
          </a:p>
        </p:txBody>
      </p:sp>
      <p:sp>
        <p:nvSpPr>
          <p:cNvPr id="18441" name="CuadroTexto 12"/>
          <p:cNvSpPr txBox="1">
            <a:spLocks noChangeArrowheads="1"/>
          </p:cNvSpPr>
          <p:nvPr/>
        </p:nvSpPr>
        <p:spPr bwMode="auto">
          <a:xfrm>
            <a:off x="7413625" y="3898900"/>
            <a:ext cx="16446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Y" sz="1000">
                <a:latin typeface="Calibri" pitchFamily="34" charset="0"/>
              </a:rPr>
              <a:t>p&lt;0.05: 	G1 vs G3</a:t>
            </a:r>
          </a:p>
        </p:txBody>
      </p:sp>
      <p:sp>
        <p:nvSpPr>
          <p:cNvPr id="18442" name="CuadroTexto 13"/>
          <p:cNvSpPr txBox="1">
            <a:spLocks noChangeArrowheads="1"/>
          </p:cNvSpPr>
          <p:nvPr/>
        </p:nvSpPr>
        <p:spPr bwMode="auto">
          <a:xfrm>
            <a:off x="6261100" y="4730750"/>
            <a:ext cx="1873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Y" sz="1000">
                <a:latin typeface="Calibri" pitchFamily="34" charset="0"/>
              </a:rPr>
              <a:t>p&lt;0.05: 	G1 vs G3</a:t>
            </a:r>
          </a:p>
          <a:p>
            <a:r>
              <a:rPr lang="es-UY" sz="1000">
                <a:latin typeface="Calibri" pitchFamily="34" charset="0"/>
              </a:rPr>
              <a:t>	G2 vs G3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0" y="6680200"/>
            <a:ext cx="9144000" cy="93663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  <a:latin typeface="American Typewriter"/>
              <a:cs typeface="American Typewriter"/>
            </a:endParaRPr>
          </a:p>
        </p:txBody>
      </p:sp>
      <p:pic>
        <p:nvPicPr>
          <p:cNvPr id="19458" name="Imagen 4"/>
          <p:cNvPicPr>
            <a:picLocks noChangeAspect="1"/>
          </p:cNvPicPr>
          <p:nvPr/>
        </p:nvPicPr>
        <p:blipFill>
          <a:blip r:embed="rId2"/>
          <a:srcRect t="16928"/>
          <a:stretch>
            <a:fillRect/>
          </a:stretch>
        </p:blipFill>
        <p:spPr bwMode="auto">
          <a:xfrm>
            <a:off x="7985125" y="5805488"/>
            <a:ext cx="109696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ángulo 1"/>
          <p:cNvSpPr>
            <a:spLocks noChangeArrowheads="1"/>
          </p:cNvSpPr>
          <p:nvPr/>
        </p:nvSpPr>
        <p:spPr bwMode="auto">
          <a:xfrm>
            <a:off x="182563" y="722313"/>
            <a:ext cx="853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>
                <a:solidFill>
                  <a:srgbClr val="000000"/>
                </a:solidFill>
                <a:cs typeface="Calibri" pitchFamily="34" charset="0"/>
              </a:rPr>
              <a:t>Conclusiones </a:t>
            </a:r>
          </a:p>
          <a:p>
            <a:r>
              <a:rPr lang="es-ES_tradnl">
                <a:solidFill>
                  <a:srgbClr val="000000"/>
                </a:solidFill>
                <a:cs typeface="Calibri" pitchFamily="34" charset="0"/>
              </a:rPr>
              <a:t>Los pacientes que recibieron cuidado nefrológico estructurado en el marco del PSR presentaron una edad de inicio de TRR significativamente mayor</a:t>
            </a:r>
            <a:r>
              <a:rPr lang="es-UY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324</Words>
  <Application>Microsoft Macintosh PowerPoint</Application>
  <PresentationFormat>On-screen Show (4:3)</PresentationFormat>
  <Paragraphs>101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Calibri</vt:lpstr>
      <vt:lpstr>Arial</vt:lpstr>
      <vt:lpstr>Calibri Light</vt:lpstr>
      <vt:lpstr>American Typewriter</vt:lpstr>
      <vt:lpstr>Arial Unicode MS</vt:lpstr>
      <vt:lpstr>Book Antiqua</vt:lpstr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Silvariño</dc:creator>
  <cp:lastModifiedBy>prios</cp:lastModifiedBy>
  <cp:revision>6</cp:revision>
  <dcterms:created xsi:type="dcterms:W3CDTF">2018-08-16T14:08:50Z</dcterms:created>
  <dcterms:modified xsi:type="dcterms:W3CDTF">2018-09-03T21:39:34Z</dcterms:modified>
</cp:coreProperties>
</file>